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4" r:id="rId5"/>
    <p:sldMasterId id="2147483681" r:id="rId6"/>
    <p:sldMasterId id="2147483688" r:id="rId7"/>
  </p:sldMasterIdLst>
  <p:notesMasterIdLst>
    <p:notesMasterId r:id="rId14"/>
  </p:notesMasterIdLst>
  <p:handoutMasterIdLst>
    <p:handoutMasterId r:id="rId15"/>
  </p:handoutMasterIdLst>
  <p:sldIdLst>
    <p:sldId id="2145706997" r:id="rId8"/>
    <p:sldId id="257" r:id="rId9"/>
    <p:sldId id="267" r:id="rId10"/>
    <p:sldId id="271" r:id="rId11"/>
    <p:sldId id="268" r:id="rId12"/>
    <p:sldId id="269" r:id="rId13"/>
  </p:sldIdLst>
  <p:sldSz cx="9144000" cy="5143500" type="screen16x9"/>
  <p:notesSz cx="6858000" cy="9144000"/>
  <p:custDataLst>
    <p:tags r:id="rId16"/>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14/05/2024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14/05/2024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6"/>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26E5-9997-5D51-B7FA-CB2FEDEAD597}"/>
              </a:ext>
            </a:extLst>
          </p:cNvPr>
          <p:cNvSpPr>
            <a:spLocks noGrp="1"/>
          </p:cNvSpPr>
          <p:nvPr>
            <p:ph type="ctrTitle"/>
          </p:nvPr>
        </p:nvSpPr>
        <p:spPr/>
        <p:txBody>
          <a:bodyPr/>
          <a:lstStyle/>
          <a:p>
            <a:r>
              <a:rPr lang="en-GB" dirty="0"/>
              <a:t>Section 19 Policy Draft</a:t>
            </a:r>
          </a:p>
        </p:txBody>
      </p:sp>
      <p:sp>
        <p:nvSpPr>
          <p:cNvPr id="3" name="Subtitle 2">
            <a:extLst>
              <a:ext uri="{FF2B5EF4-FFF2-40B4-BE49-F238E27FC236}">
                <a16:creationId xmlns:a16="http://schemas.microsoft.com/office/drawing/2014/main" id="{6578EF2C-CF3B-867B-FD64-91A49901F9CA}"/>
              </a:ext>
            </a:extLst>
          </p:cNvPr>
          <p:cNvSpPr>
            <a:spLocks noGrp="1"/>
          </p:cNvSpPr>
          <p:nvPr>
            <p:ph type="subTitle" idx="1"/>
          </p:nvPr>
        </p:nvSpPr>
        <p:spPr>
          <a:xfrm>
            <a:off x="485970" y="2378364"/>
            <a:ext cx="8265687" cy="1314450"/>
          </a:xfrm>
        </p:spPr>
        <p:txBody>
          <a:bodyPr>
            <a:normAutofit/>
          </a:bodyPr>
          <a:lstStyle/>
          <a:p>
            <a:r>
              <a:rPr lang="en-GB" sz="1600" dirty="0"/>
              <a:t>Information for schools and consortia on the draft Policy, consultation and governance</a:t>
            </a:r>
          </a:p>
          <a:p>
            <a:endParaRPr lang="en-GB" dirty="0"/>
          </a:p>
        </p:txBody>
      </p:sp>
    </p:spTree>
    <p:extLst>
      <p:ext uri="{BB962C8B-B14F-4D97-AF65-F5344CB8AC3E}">
        <p14:creationId xmlns:p14="http://schemas.microsoft.com/office/powerpoint/2010/main" val="9542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24306"/>
            <a:ext cx="8229600" cy="565572"/>
          </a:xfrm>
        </p:spPr>
        <p:txBody>
          <a:bodyPr/>
          <a:lstStyle/>
          <a:p>
            <a:r>
              <a:rPr lang="en-GB"/>
              <a:t>Why do we need a Section 19 Policy?</a:t>
            </a:r>
          </a:p>
        </p:txBody>
      </p:sp>
      <p:sp>
        <p:nvSpPr>
          <p:cNvPr id="9" name="Content Placeholder 8"/>
          <p:cNvSpPr>
            <a:spLocks noGrp="1"/>
          </p:cNvSpPr>
          <p:nvPr>
            <p:ph idx="1"/>
          </p:nvPr>
        </p:nvSpPr>
        <p:spPr>
          <a:xfrm>
            <a:off x="457199" y="806824"/>
            <a:ext cx="8556171" cy="3277094"/>
          </a:xfrm>
        </p:spPr>
        <p:txBody>
          <a:bodyPr>
            <a:normAutofit fontScale="55000" lnSpcReduction="20000"/>
          </a:bodyPr>
          <a:lstStyle/>
          <a:p>
            <a:pPr>
              <a:lnSpc>
                <a:spcPct val="120000"/>
              </a:lnSpc>
              <a:spcBef>
                <a:spcPts val="0"/>
              </a:spcBef>
            </a:pPr>
            <a:r>
              <a:rPr lang="en-GB" sz="2200">
                <a:latin typeface="+mn-lt"/>
              </a:rPr>
              <a:t>When a child of compulsory school age is unable to access their educational setting due to illness, exclusion or otherwise, the Council must consider whether it has a duty under section 19 of the Education Act 1996 to make suitable provision for them</a:t>
            </a:r>
          </a:p>
          <a:p>
            <a:pPr>
              <a:lnSpc>
                <a:spcPct val="120000"/>
              </a:lnSpc>
              <a:spcBef>
                <a:spcPts val="0"/>
              </a:spcBef>
            </a:pPr>
            <a:r>
              <a:rPr lang="en-GB" sz="2200">
                <a:latin typeface="+mn-lt"/>
              </a:rPr>
              <a:t>The Section 19 policy outlines the Council’s legal duties to children of compulsory school age who for by reason of illness, exclusion from school or otherwise, may not for any period receive suitable education unless such arrangements are made for them. </a:t>
            </a:r>
          </a:p>
          <a:p>
            <a:pPr>
              <a:lnSpc>
                <a:spcPct val="120000"/>
              </a:lnSpc>
              <a:spcBef>
                <a:spcPts val="0"/>
              </a:spcBef>
            </a:pPr>
            <a:r>
              <a:rPr lang="en-GB" sz="2200">
                <a:latin typeface="+mn-lt"/>
              </a:rPr>
              <a:t>When a child of compulsory school age is unable to access their educational setting due to illness for 15 days or more, whether consecutive or cumulative, their educational setting must notify the Council’s named officer responsible for the education of children with additional health needs. </a:t>
            </a:r>
          </a:p>
          <a:p>
            <a:pPr>
              <a:lnSpc>
                <a:spcPct val="120000"/>
              </a:lnSpc>
            </a:pPr>
            <a:r>
              <a:rPr lang="en-GB" sz="2200">
                <a:latin typeface="+mn-lt"/>
              </a:rPr>
              <a:t>The Council will carefully consider the referral and determine whether its duty to secure suitable alternative provision has arisen. A decision will be communicated to the school and parents within 5 working days of receiving the notification. </a:t>
            </a:r>
          </a:p>
          <a:p>
            <a:pPr>
              <a:lnSpc>
                <a:spcPct val="120000"/>
              </a:lnSpc>
            </a:pPr>
            <a:r>
              <a:rPr lang="en-GB" sz="2200">
                <a:latin typeface="+mn-lt"/>
              </a:rPr>
              <a:t>If children are suspended from school for more than five school days or are permanently excluded from school, suitable full-time education must be arranged no later than the sixth school day following the suspension or exclusion</a:t>
            </a:r>
          </a:p>
          <a:p>
            <a:pPr>
              <a:lnSpc>
                <a:spcPct val="120000"/>
              </a:lnSpc>
            </a:pPr>
            <a:r>
              <a:rPr lang="en-GB" sz="2200">
                <a:latin typeface="+mn-lt"/>
              </a:rPr>
              <a:t>Apart from illness and exclusion, there may be other reasons why a child cannot reasonably attend their education setting. Consideration needs to be given to the specific factors in each case to determine if the Council’s duty under section 19 of the Education Act 1996 to arrange suitable alternative education arises.</a:t>
            </a:r>
          </a:p>
          <a:p>
            <a:pPr>
              <a:lnSpc>
                <a:spcPct val="120000"/>
              </a:lnSpc>
            </a:pPr>
            <a:r>
              <a:rPr lang="en-GB" sz="2200">
                <a:latin typeface="+mn-lt"/>
              </a:rPr>
              <a:t>If the child has an EHCP, the view of the SENAR service on the suitability of the alternative provision proposed should be sought before any provision is arranged. </a:t>
            </a:r>
          </a:p>
          <a:p>
            <a:endParaRPr lang="en-GB" sz="1700"/>
          </a:p>
        </p:txBody>
      </p:sp>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A53C-82BE-D35C-17A8-7AB0D8B18E82}"/>
              </a:ext>
            </a:extLst>
          </p:cNvPr>
          <p:cNvSpPr>
            <a:spLocks noGrp="1"/>
          </p:cNvSpPr>
          <p:nvPr>
            <p:ph type="title"/>
          </p:nvPr>
        </p:nvSpPr>
        <p:spPr>
          <a:xfrm>
            <a:off x="457200" y="230520"/>
            <a:ext cx="8229600" cy="630091"/>
          </a:xfrm>
        </p:spPr>
        <p:txBody>
          <a:bodyPr>
            <a:normAutofit/>
          </a:bodyPr>
          <a:lstStyle/>
          <a:p>
            <a:r>
              <a:rPr lang="en-GB"/>
              <a:t>Suitable Provision</a:t>
            </a:r>
          </a:p>
        </p:txBody>
      </p:sp>
      <p:sp>
        <p:nvSpPr>
          <p:cNvPr id="3" name="Content Placeholder 2">
            <a:extLst>
              <a:ext uri="{FF2B5EF4-FFF2-40B4-BE49-F238E27FC236}">
                <a16:creationId xmlns:a16="http://schemas.microsoft.com/office/drawing/2014/main" id="{8E594C90-AC97-041C-699C-5D37D44549CA}"/>
              </a:ext>
            </a:extLst>
          </p:cNvPr>
          <p:cNvSpPr>
            <a:spLocks noGrp="1"/>
          </p:cNvSpPr>
          <p:nvPr>
            <p:ph idx="1"/>
          </p:nvPr>
        </p:nvSpPr>
        <p:spPr>
          <a:xfrm>
            <a:off x="457199" y="731423"/>
            <a:ext cx="8371755" cy="3686895"/>
          </a:xfrm>
        </p:spPr>
        <p:txBody>
          <a:bodyPr>
            <a:normAutofit fontScale="62500" lnSpcReduction="20000"/>
          </a:bodyPr>
          <a:lstStyle/>
          <a:p>
            <a:pPr>
              <a:lnSpc>
                <a:spcPct val="120000"/>
              </a:lnSpc>
            </a:pPr>
            <a:r>
              <a:rPr lang="en-GB" sz="1900">
                <a:effectLst/>
                <a:latin typeface="+mn-lt"/>
                <a:ea typeface="Calibri" panose="020F0502020204030204" pitchFamily="34" charset="0"/>
              </a:rPr>
              <a:t>Where possible, the child’s health needs should be managed by their school so that they can continue to be educated there with support, and without the need for the intervention of the Council. </a:t>
            </a:r>
          </a:p>
          <a:p>
            <a:pPr>
              <a:lnSpc>
                <a:spcPct val="120000"/>
              </a:lnSpc>
            </a:pPr>
            <a:r>
              <a:rPr lang="en-GB" sz="1900">
                <a:effectLst/>
                <a:latin typeface="+mn-lt"/>
                <a:ea typeface="Calibri" panose="020F0502020204030204" pitchFamily="34" charset="0"/>
              </a:rPr>
              <a:t>Parents also have a vital role to play, and schools should have a publicly accessible policy that sets out how schools will support children with health needs including a named person who can be contacted by the Council and by parents.</a:t>
            </a:r>
            <a:endParaRPr lang="en-GB" sz="1900">
              <a:latin typeface="+mn-lt"/>
              <a:ea typeface="Calibri" panose="020F0502020204030204" pitchFamily="34" charset="0"/>
            </a:endParaRPr>
          </a:p>
          <a:p>
            <a:pPr>
              <a:lnSpc>
                <a:spcPct val="120000"/>
              </a:lnSpc>
            </a:pPr>
            <a:r>
              <a:rPr lang="en-GB" sz="1900">
                <a:effectLst/>
                <a:latin typeface="+mn-lt"/>
                <a:ea typeface="Calibri" panose="020F0502020204030204" pitchFamily="34" charset="0"/>
              </a:rPr>
              <a:t>Children unable to attend school because of health needs should be able to access suitable and flexible education appropriate to their needs. </a:t>
            </a:r>
          </a:p>
          <a:p>
            <a:pPr>
              <a:lnSpc>
                <a:spcPct val="120000"/>
              </a:lnSpc>
            </a:pPr>
            <a:r>
              <a:rPr lang="en-GB" sz="1900">
                <a:effectLst/>
                <a:latin typeface="+mn-lt"/>
                <a:ea typeface="Calibri" panose="020F0502020204030204" pitchFamily="34" charset="0"/>
              </a:rPr>
              <a:t>If a child is unable to attend school due to illness, provision will be arranged through James Brindley Academy (JBA)</a:t>
            </a:r>
          </a:p>
          <a:p>
            <a:pPr>
              <a:lnSpc>
                <a:spcPct val="120000"/>
              </a:lnSpc>
            </a:pPr>
            <a:r>
              <a:rPr lang="en-GB" sz="1900">
                <a:effectLst/>
                <a:latin typeface="+mn-lt"/>
                <a:ea typeface="Calibri" panose="020F0502020204030204" pitchFamily="34" charset="0"/>
              </a:rPr>
              <a:t>If a child is unable to attend school due to a permanent exclusion, education will be arranged for them at City of Birmingham School (COBS) which is the Council’s PRU.</a:t>
            </a:r>
          </a:p>
          <a:p>
            <a:pPr>
              <a:lnSpc>
                <a:spcPct val="120000"/>
              </a:lnSpc>
            </a:pPr>
            <a:r>
              <a:rPr lang="en-GB" sz="1900">
                <a:effectLst/>
                <a:latin typeface="+mn-lt"/>
                <a:ea typeface="Calibri" panose="020F0502020204030204" pitchFamily="34" charset="0"/>
                <a:cs typeface="Times New Roman" panose="02020603050405020304" pitchFamily="18" charset="0"/>
              </a:rPr>
              <a:t>If a child is unable to attend their school for other reasons and the Council accepts its section 19 duty has arisen, the Council will arrange suitable alternative provision through JBA or COBS. If the child has an EHCP, the view of the SENAR service on the suitability of the alternative provision proposed will be sought before any provision is arranged. </a:t>
            </a:r>
            <a:endParaRPr lang="en-GB" sz="1900">
              <a:effectLst/>
              <a:latin typeface="+mn-lt"/>
              <a:ea typeface="Calibri" panose="020F0502020204030204" pitchFamily="34" charset="0"/>
            </a:endParaRPr>
          </a:p>
          <a:p>
            <a:pPr>
              <a:lnSpc>
                <a:spcPct val="120000"/>
              </a:lnSpc>
            </a:pPr>
            <a:r>
              <a:rPr lang="en-GB" sz="1900">
                <a:effectLst/>
                <a:latin typeface="+mn-lt"/>
                <a:ea typeface="Calibri" panose="020F0502020204030204" pitchFamily="34" charset="0"/>
                <a:cs typeface="Times New Roman" panose="02020603050405020304" pitchFamily="18" charset="0"/>
              </a:rPr>
              <a:t>Where provision through JBA, or COBS is not deemed an appropriate provision for whatever reason, the Council will make alternative arrangements. This may include:</a:t>
            </a:r>
            <a:endParaRPr lang="en-GB" sz="1900">
              <a:latin typeface="+mn-lt"/>
              <a:ea typeface="Calibri" panose="020F0502020204030204" pitchFamily="34" charset="0"/>
              <a:cs typeface="Times New Roman" panose="02020603050405020304" pitchFamily="18" charset="0"/>
            </a:endParaRPr>
          </a:p>
          <a:p>
            <a:pPr lvl="1">
              <a:lnSpc>
                <a:spcPct val="120000"/>
              </a:lnSpc>
            </a:pPr>
            <a:r>
              <a:rPr lang="en-GB" sz="1500">
                <a:solidFill>
                  <a:srgbClr val="000000"/>
                </a:solidFill>
                <a:effectLst/>
                <a:ea typeface="Calibri" panose="020F0502020204030204" pitchFamily="34" charset="0"/>
              </a:rPr>
              <a:t>Access to an alternative provision</a:t>
            </a:r>
          </a:p>
          <a:p>
            <a:pPr lvl="1">
              <a:lnSpc>
                <a:spcPct val="120000"/>
              </a:lnSpc>
            </a:pPr>
            <a:r>
              <a:rPr lang="en-GB" sz="1500">
                <a:solidFill>
                  <a:srgbClr val="000000"/>
                </a:solidFill>
                <a:effectLst/>
                <a:ea typeface="Calibri" panose="020F0502020204030204" pitchFamily="34" charset="0"/>
              </a:rPr>
              <a:t>Access to home tutoring arranged through a provider approved by Birmingham City Council e.g. the Council’s Home Bridging Team.</a:t>
            </a:r>
          </a:p>
          <a:p>
            <a:pPr lvl="1">
              <a:lnSpc>
                <a:spcPct val="120000"/>
              </a:lnSpc>
            </a:pPr>
            <a:r>
              <a:rPr lang="en-GB" sz="1600">
                <a:solidFill>
                  <a:srgbClr val="000000"/>
                </a:solidFill>
              </a:rPr>
              <a:t>Access to on-line learning either through the school where the child is registered or through an approved online school.</a:t>
            </a:r>
          </a:p>
          <a:p>
            <a:pPr>
              <a:lnSpc>
                <a:spcPct val="120000"/>
              </a:lnSpc>
            </a:pPr>
            <a:endParaRPr lang="en-GB" sz="1800">
              <a:effectLst/>
              <a:latin typeface="Arial" panose="020B0604020202020204" pitchFamily="34" charset="0"/>
              <a:ea typeface="Calibri" panose="020F0502020204030204" pitchFamily="34" charset="0"/>
            </a:endParaRPr>
          </a:p>
          <a:p>
            <a:endParaRPr lang="en-GB"/>
          </a:p>
        </p:txBody>
      </p:sp>
    </p:spTree>
    <p:extLst>
      <p:ext uri="{BB962C8B-B14F-4D97-AF65-F5344CB8AC3E}">
        <p14:creationId xmlns:p14="http://schemas.microsoft.com/office/powerpoint/2010/main" val="307536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E32B-7129-1AAE-52DB-F1695950D9BB}"/>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01D5576D-1302-6D3E-6C69-7FBD7DC50AB6}"/>
              </a:ext>
            </a:extLst>
          </p:cNvPr>
          <p:cNvSpPr>
            <a:spLocks noGrp="1"/>
          </p:cNvSpPr>
          <p:nvPr>
            <p:ph idx="1"/>
          </p:nvPr>
        </p:nvSpPr>
        <p:spPr>
          <a:xfrm>
            <a:off x="457199" y="1059582"/>
            <a:ext cx="8394807" cy="3043692"/>
          </a:xfrm>
        </p:spPr>
        <p:txBody>
          <a:bodyPr/>
          <a:lstStyle/>
          <a:p>
            <a:r>
              <a:rPr lang="en-GB" sz="1800">
                <a:solidFill>
                  <a:srgbClr val="000000"/>
                </a:solidFill>
                <a:latin typeface="+mn-lt"/>
                <a:cs typeface="Times New Roman" panose="02020603050405020304" pitchFamily="18" charset="0"/>
              </a:rPr>
              <a:t>SLA with JBA to include Section 19 duties</a:t>
            </a:r>
          </a:p>
          <a:p>
            <a:r>
              <a:rPr lang="en-GB" sz="1800">
                <a:solidFill>
                  <a:srgbClr val="000000"/>
                </a:solidFill>
                <a:latin typeface="+mn-lt"/>
                <a:cs typeface="Times New Roman" panose="02020603050405020304" pitchFamily="18" charset="0"/>
              </a:rPr>
              <a:t>SLA with COBS to include Section 19 duties</a:t>
            </a:r>
          </a:p>
          <a:p>
            <a:r>
              <a:rPr lang="en-GB" sz="1800">
                <a:solidFill>
                  <a:srgbClr val="000000"/>
                </a:solidFill>
                <a:latin typeface="+mn-lt"/>
                <a:cs typeface="Times New Roman" panose="02020603050405020304" pitchFamily="18" charset="0"/>
              </a:rPr>
              <a:t>Named officer responsible for the education of children with additional health needs</a:t>
            </a:r>
          </a:p>
          <a:p>
            <a:r>
              <a:rPr lang="en-GB" sz="1800">
                <a:effectLst/>
                <a:latin typeface="+mn-lt"/>
                <a:ea typeface="Calibri" panose="020F0502020204030204" pitchFamily="34" charset="0"/>
                <a:cs typeface="Times New Roman" panose="02020603050405020304" pitchFamily="18" charset="0"/>
              </a:rPr>
              <a:t>LA contact for children who are absent from school for other reasons </a:t>
            </a:r>
          </a:p>
          <a:p>
            <a:r>
              <a:rPr lang="en-GB" sz="1800">
                <a:solidFill>
                  <a:srgbClr val="000000"/>
                </a:solidFill>
                <a:latin typeface="+mn-lt"/>
                <a:ea typeface="Calibri" panose="020F0502020204030204" pitchFamily="34" charset="0"/>
                <a:cs typeface="Times New Roman" panose="02020603050405020304" pitchFamily="18" charset="0"/>
              </a:rPr>
              <a:t>Consultation with schools</a:t>
            </a:r>
          </a:p>
          <a:p>
            <a:r>
              <a:rPr lang="en-GB" sz="1800">
                <a:solidFill>
                  <a:srgbClr val="000000"/>
                </a:solidFill>
                <a:latin typeface="+mn-lt"/>
                <a:ea typeface="Calibri" panose="020F0502020204030204" pitchFamily="34" charset="0"/>
                <a:cs typeface="Times New Roman" panose="02020603050405020304" pitchFamily="18" charset="0"/>
              </a:rPr>
              <a:t>Consultation with parent/carer groups</a:t>
            </a:r>
          </a:p>
          <a:p>
            <a:r>
              <a:rPr lang="en-GB" sz="1800">
                <a:solidFill>
                  <a:srgbClr val="000000"/>
                </a:solidFill>
                <a:latin typeface="+mn-lt"/>
                <a:ea typeface="Calibri" panose="020F0502020204030204" pitchFamily="34" charset="0"/>
                <a:cs typeface="Times New Roman" panose="02020603050405020304" pitchFamily="18" charset="0"/>
              </a:rPr>
              <a:t>BCC governance to sign off policy</a:t>
            </a:r>
          </a:p>
          <a:p>
            <a:r>
              <a:rPr lang="en-GB" sz="1800">
                <a:solidFill>
                  <a:srgbClr val="000000"/>
                </a:solidFill>
                <a:effectLst/>
                <a:latin typeface="+mn-lt"/>
                <a:ea typeface="Calibri" panose="020F0502020204030204" pitchFamily="34" charset="0"/>
                <a:cs typeface="Times New Roman" panose="02020603050405020304" pitchFamily="18" charset="0"/>
              </a:rPr>
              <a:t>Roll out of final policy to all schools </a:t>
            </a:r>
            <a:endParaRPr lang="en-GB" sz="1800">
              <a:solidFill>
                <a:srgbClr val="000000"/>
              </a:solidFill>
              <a:effectLst/>
              <a:latin typeface="+mn-lt"/>
              <a:ea typeface="Calibri" panose="020F0502020204030204" pitchFamily="34" charset="0"/>
            </a:endParaRPr>
          </a:p>
          <a:p>
            <a:endParaRPr lang="en-GB"/>
          </a:p>
        </p:txBody>
      </p:sp>
    </p:spTree>
    <p:extLst>
      <p:ext uri="{BB962C8B-B14F-4D97-AF65-F5344CB8AC3E}">
        <p14:creationId xmlns:p14="http://schemas.microsoft.com/office/powerpoint/2010/main" val="15407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EB2A-9AF0-D3F3-7E00-E11CF6817821}"/>
              </a:ext>
            </a:extLst>
          </p:cNvPr>
          <p:cNvSpPr>
            <a:spLocks noGrp="1"/>
          </p:cNvSpPr>
          <p:nvPr>
            <p:ph type="title"/>
          </p:nvPr>
        </p:nvSpPr>
        <p:spPr>
          <a:xfrm>
            <a:off x="457200" y="205978"/>
            <a:ext cx="8229600" cy="421556"/>
          </a:xfrm>
        </p:spPr>
        <p:txBody>
          <a:bodyPr>
            <a:normAutofit fontScale="90000"/>
          </a:bodyPr>
          <a:lstStyle/>
          <a:p>
            <a:r>
              <a:rPr lang="en-GB"/>
              <a:t>Consultation</a:t>
            </a:r>
          </a:p>
        </p:txBody>
      </p:sp>
      <p:sp>
        <p:nvSpPr>
          <p:cNvPr id="3" name="Content Placeholder 2">
            <a:extLst>
              <a:ext uri="{FF2B5EF4-FFF2-40B4-BE49-F238E27FC236}">
                <a16:creationId xmlns:a16="http://schemas.microsoft.com/office/drawing/2014/main" id="{BB6F9840-6587-ECFD-305B-A7A8751F730E}"/>
              </a:ext>
            </a:extLst>
          </p:cNvPr>
          <p:cNvSpPr>
            <a:spLocks noGrp="1"/>
          </p:cNvSpPr>
          <p:nvPr>
            <p:ph idx="1"/>
          </p:nvPr>
        </p:nvSpPr>
        <p:spPr>
          <a:xfrm>
            <a:off x="452442" y="658706"/>
            <a:ext cx="8229600" cy="3826088"/>
          </a:xfrm>
        </p:spPr>
        <p:txBody>
          <a:bodyPr vert="horz" lIns="77925" tIns="38963" rIns="77925" bIns="38963" rtlCol="0" anchor="t">
            <a:normAutofit/>
          </a:bodyPr>
          <a:lstStyle/>
          <a:p>
            <a:pPr marL="292100" indent="-292100"/>
            <a:r>
              <a:rPr lang="en-GB" sz="1600"/>
              <a:t>A draft policy has been written in conjunction with SEND services and School Admissions with input from legal services</a:t>
            </a:r>
            <a:endParaRPr lang="en-US"/>
          </a:p>
          <a:p>
            <a:pPr marL="292100" indent="-292100"/>
            <a:r>
              <a:rPr lang="en-GB" sz="1600">
                <a:latin typeface="Arial Nova"/>
              </a:rPr>
              <a:t>This will be circulated with minutes of Fora and on the school noticeboard </a:t>
            </a:r>
          </a:p>
          <a:p>
            <a:pPr marL="292100" indent="-292100"/>
            <a:r>
              <a:rPr lang="en-GB" sz="1600">
                <a:latin typeface="Arial Nova"/>
              </a:rPr>
              <a:t>We would like to take it to wider consultation with closing date for comments 1st of July:</a:t>
            </a:r>
          </a:p>
          <a:p>
            <a:pPr marL="0" indent="0">
              <a:buNone/>
            </a:pPr>
            <a:endParaRPr lang="en-GB" sz="1600"/>
          </a:p>
        </p:txBody>
      </p:sp>
      <p:graphicFrame>
        <p:nvGraphicFramePr>
          <p:cNvPr id="4" name="Table 4">
            <a:extLst>
              <a:ext uri="{FF2B5EF4-FFF2-40B4-BE49-F238E27FC236}">
                <a16:creationId xmlns:a16="http://schemas.microsoft.com/office/drawing/2014/main" id="{0CC9A9B4-F5BB-2BFF-7BDC-E8FD58D44C5C}"/>
              </a:ext>
            </a:extLst>
          </p:cNvPr>
          <p:cNvGraphicFramePr>
            <a:graphicFrameLocks noGrp="1"/>
          </p:cNvGraphicFramePr>
          <p:nvPr>
            <p:extLst>
              <p:ext uri="{D42A27DB-BD31-4B8C-83A1-F6EECF244321}">
                <p14:modId xmlns:p14="http://schemas.microsoft.com/office/powerpoint/2010/main" val="43351738"/>
              </p:ext>
            </p:extLst>
          </p:nvPr>
        </p:nvGraphicFramePr>
        <p:xfrm>
          <a:off x="768980" y="2057086"/>
          <a:ext cx="6477640" cy="2247282"/>
        </p:xfrm>
        <a:graphic>
          <a:graphicData uri="http://schemas.openxmlformats.org/drawingml/2006/table">
            <a:tbl>
              <a:tblPr firstRow="1" bandRow="1">
                <a:tableStyleId>{21E4AEA4-8DFA-4A89-87EB-49C32662AFE0}</a:tableStyleId>
              </a:tblPr>
              <a:tblGrid>
                <a:gridCol w="3238820">
                  <a:extLst>
                    <a:ext uri="{9D8B030D-6E8A-4147-A177-3AD203B41FA5}">
                      <a16:colId xmlns:a16="http://schemas.microsoft.com/office/drawing/2014/main" val="4248795409"/>
                    </a:ext>
                  </a:extLst>
                </a:gridCol>
                <a:gridCol w="3238820">
                  <a:extLst>
                    <a:ext uri="{9D8B030D-6E8A-4147-A177-3AD203B41FA5}">
                      <a16:colId xmlns:a16="http://schemas.microsoft.com/office/drawing/2014/main" val="3853816180"/>
                    </a:ext>
                  </a:extLst>
                </a:gridCol>
              </a:tblGrid>
              <a:tr h="382986">
                <a:tc>
                  <a:txBody>
                    <a:bodyPr/>
                    <a:lstStyle/>
                    <a:p>
                      <a:r>
                        <a:rPr lang="en-GB"/>
                        <a:t>Who</a:t>
                      </a:r>
                    </a:p>
                  </a:txBody>
                  <a:tcPr/>
                </a:tc>
                <a:tc>
                  <a:txBody>
                    <a:bodyPr/>
                    <a:lstStyle/>
                    <a:p>
                      <a:r>
                        <a:rPr lang="en-GB"/>
                        <a:t>Starting from</a:t>
                      </a:r>
                    </a:p>
                  </a:txBody>
                  <a:tcPr/>
                </a:tc>
                <a:extLst>
                  <a:ext uri="{0D108BD9-81ED-4DB2-BD59-A6C34878D82A}">
                    <a16:rowId xmlns:a16="http://schemas.microsoft.com/office/drawing/2014/main" val="1871618926"/>
                  </a:ext>
                </a:extLst>
              </a:tr>
              <a:tr h="340437">
                <a:tc>
                  <a:txBody>
                    <a:bodyPr/>
                    <a:lstStyle/>
                    <a:p>
                      <a:r>
                        <a:rPr lang="en-GB"/>
                        <a:t>Special Heads Forum </a:t>
                      </a:r>
                    </a:p>
                  </a:txBody>
                  <a:tcPr/>
                </a:tc>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500" kern="1200">
                          <a:solidFill>
                            <a:schemeClr val="dk1"/>
                          </a:solidFill>
                          <a:latin typeface="+mn-lt"/>
                          <a:ea typeface="+mn-ea"/>
                          <a:cs typeface="+mn-cs"/>
                        </a:rPr>
                        <a:t>29 April 2024</a:t>
                      </a:r>
                    </a:p>
                  </a:txBody>
                  <a:tcPr/>
                </a:tc>
                <a:extLst>
                  <a:ext uri="{0D108BD9-81ED-4DB2-BD59-A6C34878D82A}">
                    <a16:rowId xmlns:a16="http://schemas.microsoft.com/office/drawing/2014/main" val="3556646479"/>
                  </a:ext>
                </a:extLst>
              </a:tr>
              <a:tr h="394474">
                <a:tc>
                  <a:txBody>
                    <a:bodyPr/>
                    <a:lstStyle/>
                    <a:p>
                      <a:r>
                        <a:rPr lang="en-GB"/>
                        <a:t>Secondary Heads Forum</a:t>
                      </a:r>
                    </a:p>
                  </a:txBody>
                  <a:tcPr/>
                </a:tc>
                <a:tc>
                  <a:txBody>
                    <a:bodyPr/>
                    <a:lstStyle/>
                    <a:p>
                      <a:r>
                        <a:rPr lang="en-GB"/>
                        <a:t>16 May 2024</a:t>
                      </a:r>
                    </a:p>
                  </a:txBody>
                  <a:tcPr/>
                </a:tc>
                <a:extLst>
                  <a:ext uri="{0D108BD9-81ED-4DB2-BD59-A6C34878D82A}">
                    <a16:rowId xmlns:a16="http://schemas.microsoft.com/office/drawing/2014/main" val="1444007015"/>
                  </a:ext>
                </a:extLst>
              </a:tr>
              <a:tr h="394474">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a:t>Primary Heads Forum</a:t>
                      </a:r>
                    </a:p>
                  </a:txBody>
                  <a:tcPr/>
                </a:tc>
                <a:tc>
                  <a: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a:t>24</a:t>
                      </a:r>
                      <a:r>
                        <a:rPr lang="en-GB" baseline="30000"/>
                        <a:t> </a:t>
                      </a:r>
                      <a:r>
                        <a:rPr lang="en-GB"/>
                        <a:t>April 2024</a:t>
                      </a:r>
                    </a:p>
                  </a:txBody>
                  <a:tcPr/>
                </a:tc>
                <a:extLst>
                  <a:ext uri="{0D108BD9-81ED-4DB2-BD59-A6C34878D82A}">
                    <a16:rowId xmlns:a16="http://schemas.microsoft.com/office/drawing/2014/main" val="2382533678"/>
                  </a:ext>
                </a:extLst>
              </a:tr>
              <a:tr h="394474">
                <a:tc>
                  <a:txBody>
                    <a:bodyPr/>
                    <a:lstStyle/>
                    <a:p>
                      <a:r>
                        <a:rPr lang="en-GB"/>
                        <a:t>MATs CEO group</a:t>
                      </a:r>
                    </a:p>
                  </a:txBody>
                  <a:tcPr/>
                </a:tc>
                <a:tc>
                  <a:txBody>
                    <a:bodyPr/>
                    <a:lstStyle/>
                    <a:p>
                      <a:r>
                        <a:rPr lang="en-GB"/>
                        <a:t>April</a:t>
                      </a:r>
                    </a:p>
                  </a:txBody>
                  <a:tcPr/>
                </a:tc>
                <a:extLst>
                  <a:ext uri="{0D108BD9-81ED-4DB2-BD59-A6C34878D82A}">
                    <a16:rowId xmlns:a16="http://schemas.microsoft.com/office/drawing/2014/main" val="3194027821"/>
                  </a:ext>
                </a:extLst>
              </a:tr>
              <a:tr h="340437">
                <a:tc>
                  <a:txBody>
                    <a:bodyPr/>
                    <a:lstStyle/>
                    <a:p>
                      <a:r>
                        <a:rPr lang="en-GB"/>
                        <a:t>Parent/Carer group</a:t>
                      </a:r>
                    </a:p>
                  </a:txBody>
                  <a:tcPr/>
                </a:tc>
                <a:tc>
                  <a:txBody>
                    <a:bodyPr/>
                    <a:lstStyle/>
                    <a:p>
                      <a:r>
                        <a:rPr lang="en-GB" dirty="0"/>
                        <a:t>May</a:t>
                      </a:r>
                    </a:p>
                  </a:txBody>
                  <a:tcPr/>
                </a:tc>
                <a:extLst>
                  <a:ext uri="{0D108BD9-81ED-4DB2-BD59-A6C34878D82A}">
                    <a16:rowId xmlns:a16="http://schemas.microsoft.com/office/drawing/2014/main" val="3282723263"/>
                  </a:ext>
                </a:extLst>
              </a:tr>
            </a:tbl>
          </a:graphicData>
        </a:graphic>
      </p:graphicFrame>
    </p:spTree>
    <p:extLst>
      <p:ext uri="{BB962C8B-B14F-4D97-AF65-F5344CB8AC3E}">
        <p14:creationId xmlns:p14="http://schemas.microsoft.com/office/powerpoint/2010/main" val="25748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0EA2-ACB1-C936-7F68-19FCB980B73D}"/>
              </a:ext>
            </a:extLst>
          </p:cNvPr>
          <p:cNvSpPr>
            <a:spLocks noGrp="1"/>
          </p:cNvSpPr>
          <p:nvPr>
            <p:ph type="title"/>
          </p:nvPr>
        </p:nvSpPr>
        <p:spPr>
          <a:xfrm>
            <a:off x="395536" y="123478"/>
            <a:ext cx="8229600" cy="504056"/>
          </a:xfrm>
        </p:spPr>
        <p:txBody>
          <a:bodyPr/>
          <a:lstStyle/>
          <a:p>
            <a:r>
              <a:rPr lang="en-GB"/>
              <a:t>Governance</a:t>
            </a:r>
          </a:p>
        </p:txBody>
      </p:sp>
      <p:sp>
        <p:nvSpPr>
          <p:cNvPr id="3" name="Content Placeholder 2">
            <a:extLst>
              <a:ext uri="{FF2B5EF4-FFF2-40B4-BE49-F238E27FC236}">
                <a16:creationId xmlns:a16="http://schemas.microsoft.com/office/drawing/2014/main" id="{C528B17A-D823-E40F-0164-61159D0058F9}"/>
              </a:ext>
            </a:extLst>
          </p:cNvPr>
          <p:cNvSpPr>
            <a:spLocks noGrp="1"/>
          </p:cNvSpPr>
          <p:nvPr>
            <p:ph idx="1"/>
          </p:nvPr>
        </p:nvSpPr>
        <p:spPr>
          <a:xfrm>
            <a:off x="457200" y="650639"/>
            <a:ext cx="8229600" cy="3394040"/>
          </a:xfrm>
        </p:spPr>
        <p:txBody>
          <a:bodyPr/>
          <a:lstStyle/>
          <a:p>
            <a:r>
              <a:rPr lang="en-GB" sz="1600"/>
              <a:t>Alongside consultation, the policy will follow BCC governance process for sign off:</a:t>
            </a:r>
          </a:p>
          <a:p>
            <a:endParaRPr lang="en-GB"/>
          </a:p>
        </p:txBody>
      </p:sp>
      <p:graphicFrame>
        <p:nvGraphicFramePr>
          <p:cNvPr id="4" name="Table 4">
            <a:extLst>
              <a:ext uri="{FF2B5EF4-FFF2-40B4-BE49-F238E27FC236}">
                <a16:creationId xmlns:a16="http://schemas.microsoft.com/office/drawing/2014/main" id="{90E59619-F3E7-5F62-6485-DF70DAFAA2D7}"/>
              </a:ext>
            </a:extLst>
          </p:cNvPr>
          <p:cNvGraphicFramePr>
            <a:graphicFrameLocks noGrp="1"/>
          </p:cNvGraphicFramePr>
          <p:nvPr>
            <p:extLst>
              <p:ext uri="{D42A27DB-BD31-4B8C-83A1-F6EECF244321}">
                <p14:modId xmlns:p14="http://schemas.microsoft.com/office/powerpoint/2010/main" val="1244460449"/>
              </p:ext>
            </p:extLst>
          </p:nvPr>
        </p:nvGraphicFramePr>
        <p:xfrm>
          <a:off x="822192" y="1098820"/>
          <a:ext cx="7061626" cy="2968962"/>
        </p:xfrm>
        <a:graphic>
          <a:graphicData uri="http://schemas.openxmlformats.org/drawingml/2006/table">
            <a:tbl>
              <a:tblPr firstRow="1" bandRow="1">
                <a:tableStyleId>{21E4AEA4-8DFA-4A89-87EB-49C32662AFE0}</a:tableStyleId>
              </a:tblPr>
              <a:tblGrid>
                <a:gridCol w="4269820">
                  <a:extLst>
                    <a:ext uri="{9D8B030D-6E8A-4147-A177-3AD203B41FA5}">
                      <a16:colId xmlns:a16="http://schemas.microsoft.com/office/drawing/2014/main" val="505245805"/>
                    </a:ext>
                  </a:extLst>
                </a:gridCol>
                <a:gridCol w="2791806">
                  <a:extLst>
                    <a:ext uri="{9D8B030D-6E8A-4147-A177-3AD203B41FA5}">
                      <a16:colId xmlns:a16="http://schemas.microsoft.com/office/drawing/2014/main" val="1374415090"/>
                    </a:ext>
                  </a:extLst>
                </a:gridCol>
              </a:tblGrid>
              <a:tr h="494827">
                <a:tc>
                  <a:txBody>
                    <a:bodyPr/>
                    <a:lstStyle/>
                    <a:p>
                      <a:endParaRPr lang="en-GB"/>
                    </a:p>
                  </a:txBody>
                  <a:tcPr/>
                </a:tc>
                <a:tc>
                  <a:txBody>
                    <a:bodyPr/>
                    <a:lstStyle/>
                    <a:p>
                      <a:endParaRPr lang="en-GB"/>
                    </a:p>
                  </a:txBody>
                  <a:tcPr/>
                </a:tc>
                <a:extLst>
                  <a:ext uri="{0D108BD9-81ED-4DB2-BD59-A6C34878D82A}">
                    <a16:rowId xmlns:a16="http://schemas.microsoft.com/office/drawing/2014/main" val="1177584709"/>
                  </a:ext>
                </a:extLst>
              </a:tr>
              <a:tr h="494827">
                <a:tc>
                  <a:txBody>
                    <a:bodyPr/>
                    <a:lstStyle/>
                    <a:p>
                      <a:r>
                        <a:rPr lang="en-GB"/>
                        <a:t>1</a:t>
                      </a:r>
                      <a:r>
                        <a:rPr lang="en-GB" baseline="30000"/>
                        <a:t>st</a:t>
                      </a:r>
                      <a:r>
                        <a:rPr lang="en-GB"/>
                        <a:t> draft to CSLT for comments</a:t>
                      </a:r>
                    </a:p>
                  </a:txBody>
                  <a:tcPr/>
                </a:tc>
                <a:tc>
                  <a:txBody>
                    <a:bodyPr/>
                    <a:lstStyle/>
                    <a:p>
                      <a:r>
                        <a:rPr lang="en-GB"/>
                        <a:t>22</a:t>
                      </a:r>
                      <a:r>
                        <a:rPr lang="en-GB" baseline="30000"/>
                        <a:t> </a:t>
                      </a:r>
                      <a:r>
                        <a:rPr lang="en-GB"/>
                        <a:t>February 2024</a:t>
                      </a:r>
                    </a:p>
                  </a:txBody>
                  <a:tcPr/>
                </a:tc>
                <a:extLst>
                  <a:ext uri="{0D108BD9-81ED-4DB2-BD59-A6C34878D82A}">
                    <a16:rowId xmlns:a16="http://schemas.microsoft.com/office/drawing/2014/main" val="3946957327"/>
                  </a:ext>
                </a:extLst>
              </a:tr>
              <a:tr h="494827">
                <a:tc>
                  <a:txBody>
                    <a:bodyPr/>
                    <a:lstStyle/>
                    <a:p>
                      <a:r>
                        <a:rPr lang="en-GB"/>
                        <a:t>1</a:t>
                      </a:r>
                      <a:r>
                        <a:rPr lang="en-GB" baseline="30000"/>
                        <a:t>st</a:t>
                      </a:r>
                      <a:r>
                        <a:rPr lang="en-GB"/>
                        <a:t> Draft to CMB for comments</a:t>
                      </a:r>
                    </a:p>
                  </a:txBody>
                  <a:tcPr/>
                </a:tc>
                <a:tc>
                  <a:txBody>
                    <a:bodyPr/>
                    <a:lstStyle/>
                    <a:p>
                      <a:r>
                        <a:rPr lang="en-GB"/>
                        <a:t>7</a:t>
                      </a:r>
                      <a:r>
                        <a:rPr lang="en-GB" baseline="30000"/>
                        <a:t> </a:t>
                      </a:r>
                      <a:r>
                        <a:rPr lang="en-GB"/>
                        <a:t>March 2024</a:t>
                      </a:r>
                    </a:p>
                  </a:txBody>
                  <a:tcPr/>
                </a:tc>
                <a:extLst>
                  <a:ext uri="{0D108BD9-81ED-4DB2-BD59-A6C34878D82A}">
                    <a16:rowId xmlns:a16="http://schemas.microsoft.com/office/drawing/2014/main" val="1069151686"/>
                  </a:ext>
                </a:extLst>
              </a:tr>
              <a:tr h="494827">
                <a:tc>
                  <a:txBody>
                    <a:bodyPr/>
                    <a:lstStyle/>
                    <a:p>
                      <a:r>
                        <a:rPr lang="en-GB"/>
                        <a:t>Legal and finance sign off</a:t>
                      </a:r>
                    </a:p>
                  </a:txBody>
                  <a:tcPr/>
                </a:tc>
                <a:tc>
                  <a:txBody>
                    <a:bodyPr/>
                    <a:lstStyle/>
                    <a:p>
                      <a:r>
                        <a:rPr lang="en-GB"/>
                        <a:t>March 2024</a:t>
                      </a:r>
                    </a:p>
                  </a:txBody>
                  <a:tcPr/>
                </a:tc>
                <a:extLst>
                  <a:ext uri="{0D108BD9-81ED-4DB2-BD59-A6C34878D82A}">
                    <a16:rowId xmlns:a16="http://schemas.microsoft.com/office/drawing/2014/main" val="1478586239"/>
                  </a:ext>
                </a:extLst>
              </a:tr>
              <a:tr h="494827">
                <a:tc>
                  <a:txBody>
                    <a:bodyPr/>
                    <a:lstStyle/>
                    <a:p>
                      <a:r>
                        <a:rPr lang="en-GB"/>
                        <a:t>Final draft following consultation to CSLT</a:t>
                      </a:r>
                    </a:p>
                  </a:txBody>
                  <a:tcPr/>
                </a:tc>
                <a:tc>
                  <a:txBody>
                    <a:bodyPr/>
                    <a:lstStyle/>
                    <a:p>
                      <a:r>
                        <a:rPr lang="en-GB" dirty="0"/>
                        <a:t>August 2024</a:t>
                      </a:r>
                    </a:p>
                  </a:txBody>
                  <a:tcPr/>
                </a:tc>
                <a:extLst>
                  <a:ext uri="{0D108BD9-81ED-4DB2-BD59-A6C34878D82A}">
                    <a16:rowId xmlns:a16="http://schemas.microsoft.com/office/drawing/2014/main" val="3714159764"/>
                  </a:ext>
                </a:extLst>
              </a:tr>
              <a:tr h="494827">
                <a:tc>
                  <a:txBody>
                    <a:bodyPr/>
                    <a:lstStyle/>
                    <a:p>
                      <a:r>
                        <a:rPr lang="en-GB" dirty="0"/>
                        <a:t>Final policy after  consultation to CMB</a:t>
                      </a:r>
                    </a:p>
                  </a:txBody>
                  <a:tcPr/>
                </a:tc>
                <a:tc>
                  <a:txBody>
                    <a:bodyPr/>
                    <a:lstStyle/>
                    <a:p>
                      <a:r>
                        <a:rPr lang="en-GB"/>
                        <a:t>10</a:t>
                      </a:r>
                      <a:r>
                        <a:rPr lang="en-GB" baseline="30000"/>
                        <a:t>th</a:t>
                      </a:r>
                      <a:r>
                        <a:rPr lang="en-GB"/>
                        <a:t> September </a:t>
                      </a:r>
                      <a:r>
                        <a:rPr lang="en-GB" dirty="0"/>
                        <a:t>2024</a:t>
                      </a:r>
                    </a:p>
                  </a:txBody>
                  <a:tcPr/>
                </a:tc>
                <a:extLst>
                  <a:ext uri="{0D108BD9-81ED-4DB2-BD59-A6C34878D82A}">
                    <a16:rowId xmlns:a16="http://schemas.microsoft.com/office/drawing/2014/main" val="1128351449"/>
                  </a:ext>
                </a:extLst>
              </a:tr>
            </a:tbl>
          </a:graphicData>
        </a:graphic>
      </p:graphicFrame>
    </p:spTree>
    <p:extLst>
      <p:ext uri="{BB962C8B-B14F-4D97-AF65-F5344CB8AC3E}">
        <p14:creationId xmlns:p14="http://schemas.microsoft.com/office/powerpoint/2010/main" val="30102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55812082-ef76-4618-9827-8bf60d9e9dc0"/>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00ed908-65b3-4bd3-9fa7-7774b7c3ffec">
      <UserInfo>
        <DisplayName>Charlotte Behan</DisplayName>
        <AccountId>42</AccountId>
        <AccountType/>
      </UserInfo>
      <UserInfo>
        <DisplayName>Fiona Chamberlain</DisplayName>
        <AccountId>69</AccountId>
        <AccountType/>
      </UserInfo>
      <UserInfo>
        <DisplayName>Lisa Smith</DisplayName>
        <AccountId>57</AccountId>
        <AccountType/>
      </UserInfo>
      <UserInfo>
        <DisplayName>Razia Butt</DisplayName>
        <AccountId>49</AccountId>
        <AccountType/>
      </UserInfo>
      <UserInfo>
        <DisplayName>Jo Sullivan-Lyons</DisplayName>
        <AccountId>158</AccountId>
        <AccountType/>
      </UserInfo>
      <UserInfo>
        <DisplayName>Helen Ellis</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0DCA3278A76D4598300A0F2E57159B" ma:contentTypeVersion="6" ma:contentTypeDescription="Create a new document." ma:contentTypeScope="" ma:versionID="05bbc3420afbe90f1cff8d523dd95935">
  <xsd:schema xmlns:xsd="http://www.w3.org/2001/XMLSchema" xmlns:xs="http://www.w3.org/2001/XMLSchema" xmlns:p="http://schemas.microsoft.com/office/2006/metadata/properties" xmlns:ns2="d066db8a-19d3-4af6-a2a7-5a9e07e40bf9" xmlns:ns3="800ed908-65b3-4bd3-9fa7-7774b7c3ffec" targetNamespace="http://schemas.microsoft.com/office/2006/metadata/properties" ma:root="true" ma:fieldsID="caf1722b527915fa47796edfeab4a925" ns2:_="" ns3:_="">
    <xsd:import namespace="d066db8a-19d3-4af6-a2a7-5a9e07e40bf9"/>
    <xsd:import namespace="800ed908-65b3-4bd3-9fa7-7774b7c3ff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6db8a-19d3-4af6-a2a7-5a9e07e40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0ed908-65b3-4bd3-9fa7-7774b7c3ffe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E03D2-F375-46B2-A89A-B3E83DF0526E}">
  <ds:schemaRefs>
    <ds:schemaRef ds:uri="http://purl.org/dc/terms/"/>
    <ds:schemaRef ds:uri="http://purl.org/dc/dcmitype/"/>
    <ds:schemaRef ds:uri="d066db8a-19d3-4af6-a2a7-5a9e07e40bf9"/>
    <ds:schemaRef ds:uri="http://schemas.openxmlformats.org/package/2006/metadata/core-properties"/>
    <ds:schemaRef ds:uri="http://purl.org/dc/elements/1.1/"/>
    <ds:schemaRef ds:uri="http://schemas.microsoft.com/office/2006/documentManagement/types"/>
    <ds:schemaRef ds:uri="800ed908-65b3-4bd3-9fa7-7774b7c3ffec"/>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D0EA02ED-8E19-4DD1-9BE8-D798670CD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6db8a-19d3-4af6-a2a7-5a9e07e40bf9"/>
    <ds:schemaRef ds:uri="800ed908-65b3-4bd3-9fa7-7774b7c3ff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56</TotalTime>
  <Words>828</Words>
  <Application>Microsoft Office PowerPoint</Application>
  <PresentationFormat>On-screen Show (16:9)</PresentationFormat>
  <Paragraphs>58</Paragraphs>
  <Slides>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Arial Nova</vt:lpstr>
      <vt:lpstr>Arial Nova Light</vt:lpstr>
      <vt:lpstr>Calibri</vt:lpstr>
      <vt:lpstr>Wingdings</vt:lpstr>
      <vt:lpstr>RRR 16:9 Master </vt:lpstr>
      <vt:lpstr>RESET 16:9 Master </vt:lpstr>
      <vt:lpstr>RESHAPE 16:9 Master </vt:lpstr>
      <vt:lpstr>RESTART 16:9 Master </vt:lpstr>
      <vt:lpstr>Section 19 Policy Draft</vt:lpstr>
      <vt:lpstr>Why do we need a Section 19 Policy?</vt:lpstr>
      <vt:lpstr>Suitable Provision</vt:lpstr>
      <vt:lpstr>Next Steps</vt:lpstr>
      <vt:lpstr>Consultation</vt:lpstr>
      <vt:lpstr>Governance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Holly Santana</cp:lastModifiedBy>
  <cp:revision>4</cp:revision>
  <dcterms:created xsi:type="dcterms:W3CDTF">2021-03-24T14:08:26Z</dcterms:created>
  <dcterms:modified xsi:type="dcterms:W3CDTF">2024-05-14T11:22:07Z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0x010100EE0DCA3278A76D4598300A0F2E57159B</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