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4" r:id="rId5"/>
    <p:sldMasterId id="2147483681" r:id="rId6"/>
    <p:sldMasterId id="2147483688" r:id="rId7"/>
  </p:sldMasterIdLst>
  <p:notesMasterIdLst>
    <p:notesMasterId r:id="rId15"/>
  </p:notesMasterIdLst>
  <p:handoutMasterIdLst>
    <p:handoutMasterId r:id="rId16"/>
  </p:handoutMasterIdLst>
  <p:sldIdLst>
    <p:sldId id="2145707024" r:id="rId8"/>
    <p:sldId id="2145707028" r:id="rId9"/>
    <p:sldId id="2145707039" r:id="rId10"/>
    <p:sldId id="258" r:id="rId11"/>
    <p:sldId id="2145707041" r:id="rId12"/>
    <p:sldId id="2145707029" r:id="rId13"/>
    <p:sldId id="263" r:id="rId14"/>
  </p:sldIdLst>
  <p:sldSz cx="9144000" cy="5143500" type="screen16x9"/>
  <p:notesSz cx="6858000" cy="9144000"/>
  <p:custDataLst>
    <p:tags r:id="rId17"/>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E0"/>
    <a:srgbClr val="890C58"/>
    <a:srgbClr val="DC582A"/>
    <a:srgbClr val="1E6F30"/>
    <a:srgbClr val="005EB8"/>
    <a:srgbClr val="D00070"/>
    <a:srgbClr val="84329B"/>
    <a:srgbClr val="D31873"/>
    <a:srgbClr val="78449B"/>
    <a:srgbClr val="E15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642540-9F0E-4F3B-AF15-BA85C1931EC2}" v="3" dt="2024-05-10T14:59:20.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4" y="32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Bridgman" userId="519e3d50-1815-4650-8467-856e9fdf24b3" providerId="ADAL" clId="{EB642540-9F0E-4F3B-AF15-BA85C1931EC2}"/>
    <pc:docChg chg="undo redo custSel addSld delSld modSld">
      <pc:chgData name="David Bridgman" userId="519e3d50-1815-4650-8467-856e9fdf24b3" providerId="ADAL" clId="{EB642540-9F0E-4F3B-AF15-BA85C1931EC2}" dt="2024-05-10T14:59:28.068" v="287" actId="2696"/>
      <pc:docMkLst>
        <pc:docMk/>
      </pc:docMkLst>
      <pc:sldChg chg="del">
        <pc:chgData name="David Bridgman" userId="519e3d50-1815-4650-8467-856e9fdf24b3" providerId="ADAL" clId="{EB642540-9F0E-4F3B-AF15-BA85C1931EC2}" dt="2024-05-10T14:36:55.587" v="78" actId="2696"/>
        <pc:sldMkLst>
          <pc:docMk/>
          <pc:sldMk cId="969612305" sldId="2145707017"/>
        </pc:sldMkLst>
      </pc:sldChg>
      <pc:sldChg chg="modSp mod">
        <pc:chgData name="David Bridgman" userId="519e3d50-1815-4650-8467-856e9fdf24b3" providerId="ADAL" clId="{EB642540-9F0E-4F3B-AF15-BA85C1931EC2}" dt="2024-05-10T14:41:32.799" v="131" actId="6549"/>
        <pc:sldMkLst>
          <pc:docMk/>
          <pc:sldMk cId="1489825814" sldId="2145707024"/>
        </pc:sldMkLst>
        <pc:spChg chg="mod">
          <ac:chgData name="David Bridgman" userId="519e3d50-1815-4650-8467-856e9fdf24b3" providerId="ADAL" clId="{EB642540-9F0E-4F3B-AF15-BA85C1931EC2}" dt="2024-05-10T14:41:32.799" v="131" actId="6549"/>
          <ac:spMkLst>
            <pc:docMk/>
            <pc:sldMk cId="1489825814" sldId="2145707024"/>
            <ac:spMk id="2" creationId="{B019B61D-B5D8-9C8E-4516-E12141B4CEED}"/>
          </ac:spMkLst>
        </pc:spChg>
      </pc:sldChg>
      <pc:sldChg chg="del">
        <pc:chgData name="David Bridgman" userId="519e3d50-1815-4650-8467-856e9fdf24b3" providerId="ADAL" clId="{EB642540-9F0E-4F3B-AF15-BA85C1931EC2}" dt="2024-05-10T14:37:15.007" v="82" actId="2696"/>
        <pc:sldMkLst>
          <pc:docMk/>
          <pc:sldMk cId="995271388" sldId="2145707025"/>
        </pc:sldMkLst>
      </pc:sldChg>
      <pc:sldChg chg="del">
        <pc:chgData name="David Bridgman" userId="519e3d50-1815-4650-8467-856e9fdf24b3" providerId="ADAL" clId="{EB642540-9F0E-4F3B-AF15-BA85C1931EC2}" dt="2024-05-10T14:37:00.604" v="79" actId="2696"/>
        <pc:sldMkLst>
          <pc:docMk/>
          <pc:sldMk cId="305378911" sldId="2145707026"/>
        </pc:sldMkLst>
      </pc:sldChg>
      <pc:sldChg chg="del">
        <pc:chgData name="David Bridgman" userId="519e3d50-1815-4650-8467-856e9fdf24b3" providerId="ADAL" clId="{EB642540-9F0E-4F3B-AF15-BA85C1931EC2}" dt="2024-05-10T14:38:38.717" v="83" actId="2696"/>
        <pc:sldMkLst>
          <pc:docMk/>
          <pc:sldMk cId="512482269" sldId="2145707027"/>
        </pc:sldMkLst>
      </pc:sldChg>
      <pc:sldChg chg="modSp mod">
        <pc:chgData name="David Bridgman" userId="519e3d50-1815-4650-8467-856e9fdf24b3" providerId="ADAL" clId="{EB642540-9F0E-4F3B-AF15-BA85C1931EC2}" dt="2024-05-10T14:42:45.159" v="163" actId="20577"/>
        <pc:sldMkLst>
          <pc:docMk/>
          <pc:sldMk cId="1439042098" sldId="2145707028"/>
        </pc:sldMkLst>
        <pc:spChg chg="mod">
          <ac:chgData name="David Bridgman" userId="519e3d50-1815-4650-8467-856e9fdf24b3" providerId="ADAL" clId="{EB642540-9F0E-4F3B-AF15-BA85C1931EC2}" dt="2024-05-10T14:39:11.038" v="105" actId="20577"/>
          <ac:spMkLst>
            <pc:docMk/>
            <pc:sldMk cId="1439042098" sldId="2145707028"/>
            <ac:spMk id="8" creationId="{00000000-0000-0000-0000-000000000000}"/>
          </ac:spMkLst>
        </pc:spChg>
        <pc:spChg chg="mod">
          <ac:chgData name="David Bridgman" userId="519e3d50-1815-4650-8467-856e9fdf24b3" providerId="ADAL" clId="{EB642540-9F0E-4F3B-AF15-BA85C1931EC2}" dt="2024-05-10T14:42:45.159" v="163" actId="20577"/>
          <ac:spMkLst>
            <pc:docMk/>
            <pc:sldMk cId="1439042098" sldId="2145707028"/>
            <ac:spMk id="9" creationId="{00000000-0000-0000-0000-000000000000}"/>
          </ac:spMkLst>
        </pc:spChg>
      </pc:sldChg>
      <pc:sldChg chg="modSp mod">
        <pc:chgData name="David Bridgman" userId="519e3d50-1815-4650-8467-856e9fdf24b3" providerId="ADAL" clId="{EB642540-9F0E-4F3B-AF15-BA85C1931EC2}" dt="2024-05-10T14:39:42.300" v="117" actId="6549"/>
        <pc:sldMkLst>
          <pc:docMk/>
          <pc:sldMk cId="1279354080" sldId="2145707029"/>
        </pc:sldMkLst>
        <pc:spChg chg="mod">
          <ac:chgData name="David Bridgman" userId="519e3d50-1815-4650-8467-856e9fdf24b3" providerId="ADAL" clId="{EB642540-9F0E-4F3B-AF15-BA85C1931EC2}" dt="2024-05-10T14:39:42.300" v="117" actId="6549"/>
          <ac:spMkLst>
            <pc:docMk/>
            <pc:sldMk cId="1279354080" sldId="2145707029"/>
            <ac:spMk id="2" creationId="{E8CFB76E-9923-60C8-F32B-CC13EBAA8F44}"/>
          </ac:spMkLst>
        </pc:spChg>
      </pc:sldChg>
      <pc:sldChg chg="del">
        <pc:chgData name="David Bridgman" userId="519e3d50-1815-4650-8467-856e9fdf24b3" providerId="ADAL" clId="{EB642540-9F0E-4F3B-AF15-BA85C1931EC2}" dt="2024-05-10T14:39:50.148" v="118" actId="2696"/>
        <pc:sldMkLst>
          <pc:docMk/>
          <pc:sldMk cId="4063270755" sldId="2145707030"/>
        </pc:sldMkLst>
      </pc:sldChg>
      <pc:sldChg chg="del">
        <pc:chgData name="David Bridgman" userId="519e3d50-1815-4650-8467-856e9fdf24b3" providerId="ADAL" clId="{EB642540-9F0E-4F3B-AF15-BA85C1931EC2}" dt="2024-05-10T14:40:09.269" v="120" actId="2696"/>
        <pc:sldMkLst>
          <pc:docMk/>
          <pc:sldMk cId="3926799756" sldId="2145707031"/>
        </pc:sldMkLst>
      </pc:sldChg>
      <pc:sldChg chg="del">
        <pc:chgData name="David Bridgman" userId="519e3d50-1815-4650-8467-856e9fdf24b3" providerId="ADAL" clId="{EB642540-9F0E-4F3B-AF15-BA85C1931EC2}" dt="2024-05-10T14:40:38.481" v="127" actId="2696"/>
        <pc:sldMkLst>
          <pc:docMk/>
          <pc:sldMk cId="1018472051" sldId="2145707032"/>
        </pc:sldMkLst>
      </pc:sldChg>
      <pc:sldChg chg="del">
        <pc:chgData name="David Bridgman" userId="519e3d50-1815-4650-8467-856e9fdf24b3" providerId="ADAL" clId="{EB642540-9F0E-4F3B-AF15-BA85C1931EC2}" dt="2024-05-10T14:40:41.147" v="128" actId="2696"/>
        <pc:sldMkLst>
          <pc:docMk/>
          <pc:sldMk cId="1498764352" sldId="2145707033"/>
        </pc:sldMkLst>
      </pc:sldChg>
      <pc:sldChg chg="del">
        <pc:chgData name="David Bridgman" userId="519e3d50-1815-4650-8467-856e9fdf24b3" providerId="ADAL" clId="{EB642540-9F0E-4F3B-AF15-BA85C1931EC2}" dt="2024-05-10T14:40:43.744" v="129" actId="2696"/>
        <pc:sldMkLst>
          <pc:docMk/>
          <pc:sldMk cId="2198473027" sldId="2145707034"/>
        </pc:sldMkLst>
      </pc:sldChg>
      <pc:sldChg chg="del">
        <pc:chgData name="David Bridgman" userId="519e3d50-1815-4650-8467-856e9fdf24b3" providerId="ADAL" clId="{EB642540-9F0E-4F3B-AF15-BA85C1931EC2}" dt="2024-05-10T14:40:17.558" v="122" actId="2696"/>
        <pc:sldMkLst>
          <pc:docMk/>
          <pc:sldMk cId="2568950701" sldId="2145707035"/>
        </pc:sldMkLst>
      </pc:sldChg>
      <pc:sldChg chg="del">
        <pc:chgData name="David Bridgman" userId="519e3d50-1815-4650-8467-856e9fdf24b3" providerId="ADAL" clId="{EB642540-9F0E-4F3B-AF15-BA85C1931EC2}" dt="2024-05-10T14:40:25.179" v="124" actId="2696"/>
        <pc:sldMkLst>
          <pc:docMk/>
          <pc:sldMk cId="1304006337" sldId="2145707036"/>
        </pc:sldMkLst>
      </pc:sldChg>
      <pc:sldChg chg="del">
        <pc:chgData name="David Bridgman" userId="519e3d50-1815-4650-8467-856e9fdf24b3" providerId="ADAL" clId="{EB642540-9F0E-4F3B-AF15-BA85C1931EC2}" dt="2024-05-10T14:39:58.812" v="119" actId="2696"/>
        <pc:sldMkLst>
          <pc:docMk/>
          <pc:sldMk cId="3744703031" sldId="2145707037"/>
        </pc:sldMkLst>
      </pc:sldChg>
      <pc:sldChg chg="del">
        <pc:chgData name="David Bridgman" userId="519e3d50-1815-4650-8467-856e9fdf24b3" providerId="ADAL" clId="{EB642540-9F0E-4F3B-AF15-BA85C1931EC2}" dt="2024-05-10T14:40:13.860" v="121" actId="2696"/>
        <pc:sldMkLst>
          <pc:docMk/>
          <pc:sldMk cId="654065938" sldId="2145707038"/>
        </pc:sldMkLst>
      </pc:sldChg>
      <pc:sldChg chg="modSp mod">
        <pc:chgData name="David Bridgman" userId="519e3d50-1815-4650-8467-856e9fdf24b3" providerId="ADAL" clId="{EB642540-9F0E-4F3B-AF15-BA85C1931EC2}" dt="2024-05-10T14:57:09.734" v="283" actId="1076"/>
        <pc:sldMkLst>
          <pc:docMk/>
          <pc:sldMk cId="2907263171" sldId="2145707039"/>
        </pc:sldMkLst>
        <pc:spChg chg="mod">
          <ac:chgData name="David Bridgman" userId="519e3d50-1815-4650-8467-856e9fdf24b3" providerId="ADAL" clId="{EB642540-9F0E-4F3B-AF15-BA85C1931EC2}" dt="2024-05-10T14:39:19.632" v="114" actId="20577"/>
          <ac:spMkLst>
            <pc:docMk/>
            <pc:sldMk cId="2907263171" sldId="2145707039"/>
            <ac:spMk id="8" creationId="{00000000-0000-0000-0000-000000000000}"/>
          </ac:spMkLst>
        </pc:spChg>
        <pc:spChg chg="mod">
          <ac:chgData name="David Bridgman" userId="519e3d50-1815-4650-8467-856e9fdf24b3" providerId="ADAL" clId="{EB642540-9F0E-4F3B-AF15-BA85C1931EC2}" dt="2024-05-10T14:47:26.173" v="280" actId="6549"/>
          <ac:spMkLst>
            <pc:docMk/>
            <pc:sldMk cId="2907263171" sldId="2145707039"/>
            <ac:spMk id="9" creationId="{00000000-0000-0000-0000-000000000000}"/>
          </ac:spMkLst>
        </pc:spChg>
        <pc:picChg chg="mod">
          <ac:chgData name="David Bridgman" userId="519e3d50-1815-4650-8467-856e9fdf24b3" providerId="ADAL" clId="{EB642540-9F0E-4F3B-AF15-BA85C1931EC2}" dt="2024-05-10T14:57:09.734" v="283" actId="1076"/>
          <ac:picMkLst>
            <pc:docMk/>
            <pc:sldMk cId="2907263171" sldId="2145707039"/>
            <ac:picMk id="4" creationId="{83FCAC04-1E92-6DED-1195-1222DF04C6A0}"/>
          </ac:picMkLst>
        </pc:picChg>
      </pc:sldChg>
      <pc:sldChg chg="addSp new del">
        <pc:chgData name="David Bridgman" userId="519e3d50-1815-4650-8467-856e9fdf24b3" providerId="ADAL" clId="{EB642540-9F0E-4F3B-AF15-BA85C1931EC2}" dt="2024-05-10T14:59:28.068" v="287" actId="2696"/>
        <pc:sldMkLst>
          <pc:docMk/>
          <pc:sldMk cId="2927026905" sldId="2145707040"/>
        </pc:sldMkLst>
        <pc:picChg chg="add">
          <ac:chgData name="David Bridgman" userId="519e3d50-1815-4650-8467-856e9fdf24b3" providerId="ADAL" clId="{EB642540-9F0E-4F3B-AF15-BA85C1931EC2}" dt="2024-05-10T14:59:10.722" v="285"/>
          <ac:picMkLst>
            <pc:docMk/>
            <pc:sldMk cId="2927026905" sldId="2145707040"/>
            <ac:picMk id="4" creationId="{9CC0C963-EE9D-D098-4392-1566E6BDA1B1}"/>
          </ac:picMkLst>
        </pc:picChg>
      </pc:sldChg>
      <pc:sldChg chg="del">
        <pc:chgData name="David Bridgman" userId="519e3d50-1815-4650-8467-856e9fdf24b3" providerId="ADAL" clId="{EB642540-9F0E-4F3B-AF15-BA85C1931EC2}" dt="2024-05-10T14:40:30.382" v="125" actId="2696"/>
        <pc:sldMkLst>
          <pc:docMk/>
          <pc:sldMk cId="3308004777" sldId="2145707040"/>
        </pc:sldMkLst>
      </pc:sldChg>
      <pc:sldChg chg="del">
        <pc:chgData name="David Bridgman" userId="519e3d50-1815-4650-8467-856e9fdf24b3" providerId="ADAL" clId="{EB642540-9F0E-4F3B-AF15-BA85C1931EC2}" dt="2024-05-10T14:40:21.463" v="123" actId="2696"/>
        <pc:sldMkLst>
          <pc:docMk/>
          <pc:sldMk cId="2066617420" sldId="2145707041"/>
        </pc:sldMkLst>
      </pc:sldChg>
      <pc:sldChg chg="add">
        <pc:chgData name="David Bridgman" userId="519e3d50-1815-4650-8467-856e9fdf24b3" providerId="ADAL" clId="{EB642540-9F0E-4F3B-AF15-BA85C1931EC2}" dt="2024-05-10T14:59:20.817" v="286"/>
        <pc:sldMkLst>
          <pc:docMk/>
          <pc:sldMk cId="3308004777" sldId="2145707041"/>
        </pc:sldMkLst>
      </pc:sldChg>
      <pc:sldChg chg="del">
        <pc:chgData name="David Bridgman" userId="519e3d50-1815-4650-8467-856e9fdf24b3" providerId="ADAL" clId="{EB642540-9F0E-4F3B-AF15-BA85C1931EC2}" dt="2024-05-10T14:37:06.625" v="80" actId="2696"/>
        <pc:sldMkLst>
          <pc:docMk/>
          <pc:sldMk cId="3854753128" sldId="2145707042"/>
        </pc:sldMkLst>
      </pc:sldChg>
      <pc:sldChg chg="del">
        <pc:chgData name="David Bridgman" userId="519e3d50-1815-4650-8467-856e9fdf24b3" providerId="ADAL" clId="{EB642540-9F0E-4F3B-AF15-BA85C1931EC2}" dt="2024-05-10T14:37:11.065" v="81" actId="2696"/>
        <pc:sldMkLst>
          <pc:docMk/>
          <pc:sldMk cId="3404953247" sldId="2145707044"/>
        </pc:sldMkLst>
      </pc:sldChg>
      <pc:sldChg chg="del">
        <pc:chgData name="David Bridgman" userId="519e3d50-1815-4650-8467-856e9fdf24b3" providerId="ADAL" clId="{EB642540-9F0E-4F3B-AF15-BA85C1931EC2}" dt="2024-05-10T14:40:46.629" v="130" actId="2696"/>
        <pc:sldMkLst>
          <pc:docMk/>
          <pc:sldMk cId="2684244596" sldId="2145707045"/>
        </pc:sldMkLst>
      </pc:sldChg>
      <pc:sldChg chg="del">
        <pc:chgData name="David Bridgman" userId="519e3d50-1815-4650-8467-856e9fdf24b3" providerId="ADAL" clId="{EB642540-9F0E-4F3B-AF15-BA85C1931EC2}" dt="2024-05-10T14:40:35.008" v="126" actId="2696"/>
        <pc:sldMkLst>
          <pc:docMk/>
          <pc:sldMk cId="2024717616" sldId="214570719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A71174-EE1C-CCA8-3F6F-26C96F534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1EAB4F3-4782-07E4-A430-00495EB7DD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700032-4755-4853-A1C7-86F1521116B9}" type="datetimeFigureOut">
              <a:rPr lang="en-GB" smtClean="0"/>
              <a:t>10/05/2024</a:t>
            </a:fld>
            <a:endParaRPr lang="en-GB"/>
          </a:p>
        </p:txBody>
      </p:sp>
      <p:sp>
        <p:nvSpPr>
          <p:cNvPr id="4" name="Footer Placeholder 3">
            <a:extLst>
              <a:ext uri="{FF2B5EF4-FFF2-40B4-BE49-F238E27FC236}">
                <a16:creationId xmlns:a16="http://schemas.microsoft.com/office/drawing/2014/main" id="{79F38C70-27A4-7087-AE8B-4736D52196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D5388BB-0E68-398D-0546-63A0F93F28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DB9A2E-D9EA-449F-83F7-02E3D59A3E07}" type="slidenum">
              <a:rPr lang="en-GB" smtClean="0"/>
              <a:t>‹#›</a:t>
            </a:fld>
            <a:endParaRPr lang="en-GB"/>
          </a:p>
        </p:txBody>
      </p:sp>
    </p:spTree>
    <p:extLst>
      <p:ext uri="{BB962C8B-B14F-4D97-AF65-F5344CB8AC3E}">
        <p14:creationId xmlns:p14="http://schemas.microsoft.com/office/powerpoint/2010/main" val="1082699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CA597-D0FC-49B8-89F5-D53AACD26BB3}" type="datetimeFigureOut">
              <a:rPr lang="en-GB" smtClean="0"/>
              <a:t>10/05/2024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BD850-0564-4E4B-BE85-B7205CE7C8D7}" type="slidenum">
              <a:rPr lang="en-GB" smtClean="0"/>
              <a:t>‹#›</a:t>
            </a:fld>
            <a:endParaRPr lang="en-GB"/>
          </a:p>
        </p:txBody>
      </p:sp>
    </p:spTree>
    <p:extLst>
      <p:ext uri="{BB962C8B-B14F-4D97-AF65-F5344CB8AC3E}">
        <p14:creationId xmlns:p14="http://schemas.microsoft.com/office/powerpoint/2010/main" val="162211619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Arial Nova Light" pitchFamily="34" charset="0"/>
        <a:ea typeface="+mn-ea"/>
        <a:cs typeface="Arial Nova Light" pitchFamily="34" charset="0"/>
      </a:defRPr>
    </a:lvl1pPr>
    <a:lvl2pPr marL="389626" algn="l" defTabSz="779252" rtl="0" eaLnBrk="1" latinLnBrk="0" hangingPunct="1">
      <a:defRPr sz="1000" kern="1200">
        <a:solidFill>
          <a:schemeClr val="tx1"/>
        </a:solidFill>
        <a:latin typeface="Arial Nova Light" pitchFamily="34" charset="0"/>
        <a:ea typeface="+mn-ea"/>
        <a:cs typeface="Arial Nova Light" pitchFamily="34" charset="0"/>
      </a:defRPr>
    </a:lvl2pPr>
    <a:lvl3pPr marL="779252" algn="l" defTabSz="779252" rtl="0" eaLnBrk="1" latinLnBrk="0" hangingPunct="1">
      <a:defRPr sz="1000" kern="1200">
        <a:solidFill>
          <a:schemeClr val="tx1"/>
        </a:solidFill>
        <a:latin typeface="Arial Nova Light" pitchFamily="34" charset="0"/>
        <a:ea typeface="+mn-ea"/>
        <a:cs typeface="Arial Nova Light" pitchFamily="34" charset="0"/>
      </a:defRPr>
    </a:lvl3pPr>
    <a:lvl4pPr marL="1168878" algn="l" defTabSz="779252" rtl="0" eaLnBrk="1" latinLnBrk="0" hangingPunct="1">
      <a:defRPr sz="1000" kern="1200">
        <a:solidFill>
          <a:schemeClr val="tx1"/>
        </a:solidFill>
        <a:latin typeface="Arial Nova Light" pitchFamily="34" charset="0"/>
        <a:ea typeface="+mn-ea"/>
        <a:cs typeface="Arial Nova Light" pitchFamily="34" charset="0"/>
      </a:defRPr>
    </a:lvl4pPr>
    <a:lvl5pPr marL="1558503" algn="l" defTabSz="779252" rtl="0" eaLnBrk="1" latinLnBrk="0" hangingPunct="1">
      <a:defRPr sz="1000" kern="1200">
        <a:solidFill>
          <a:schemeClr val="tx1"/>
        </a:solidFill>
        <a:latin typeface="Arial Nova Light" pitchFamily="34" charset="0"/>
        <a:ea typeface="+mn-ea"/>
        <a:cs typeface="Arial Nova Light"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4" y="0"/>
            <a:ext cx="9141291"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6655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58074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156449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287813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499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19517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422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29728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65450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49065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4970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45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5833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110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65616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6954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176345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774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21290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a:p>
        </p:txBody>
      </p:sp>
    </p:spTree>
    <p:extLst>
      <p:ext uri="{BB962C8B-B14F-4D97-AF65-F5344CB8AC3E}">
        <p14:creationId xmlns:p14="http://schemas.microsoft.com/office/powerpoint/2010/main" val="3441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F4814FA2-8781-4A40-BC3B-4467FA2908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88" t="19201" r="63387" b="41600"/>
          <a:stretch/>
        </p:blipFill>
        <p:spPr>
          <a:xfrm>
            <a:off x="611560" y="987574"/>
            <a:ext cx="2736304" cy="2016224"/>
          </a:xfrm>
          <a:prstGeom prst="rect">
            <a:avLst/>
          </a:prstGeom>
        </p:spPr>
      </p:pic>
    </p:spTree>
    <p:extLst>
      <p:ext uri="{BB962C8B-B14F-4D97-AF65-F5344CB8AC3E}">
        <p14:creationId xmlns:p14="http://schemas.microsoft.com/office/powerpoint/2010/main" val="2620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bg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bg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771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a:p>
        </p:txBody>
      </p:sp>
      <p:pic>
        <p:nvPicPr>
          <p:cNvPr id="4" name="Picture 3" descr="Logo&#10;&#10;Description automatically generated">
            <a:extLst>
              <a:ext uri="{FF2B5EF4-FFF2-40B4-BE49-F238E27FC236}">
                <a16:creationId xmlns:a16="http://schemas.microsoft.com/office/drawing/2014/main" id="{D1DF7D30-AAF8-7C58-F548-317C69E9F3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43654" y="-66"/>
            <a:ext cx="1798990" cy="856434"/>
          </a:xfrm>
          <a:prstGeom prst="rect">
            <a:avLst/>
          </a:prstGeom>
        </p:spPr>
      </p:pic>
    </p:spTree>
    <p:extLst>
      <p:ext uri="{BB962C8B-B14F-4D97-AF65-F5344CB8AC3E}">
        <p14:creationId xmlns:p14="http://schemas.microsoft.com/office/powerpoint/2010/main" val="2549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7270230" cy="745592"/>
          </a:xfrm>
        </p:spPr>
        <p:txBody>
          <a:bodyPr>
            <a:normAutofit/>
          </a:bodyPr>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Logo&#10;&#10;Description automatically generated">
            <a:extLst>
              <a:ext uri="{FF2B5EF4-FFF2-40B4-BE49-F238E27FC236}">
                <a16:creationId xmlns:a16="http://schemas.microsoft.com/office/drawing/2014/main" id="{0A2CE217-7688-54AD-A6AC-9D027707C7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7430" y="-66"/>
            <a:ext cx="1415214" cy="673732"/>
          </a:xfrm>
          <a:prstGeom prst="rect">
            <a:avLst/>
          </a:prstGeom>
        </p:spPr>
      </p:pic>
    </p:spTree>
    <p:extLst>
      <p:ext uri="{BB962C8B-B14F-4D97-AF65-F5344CB8AC3E}">
        <p14:creationId xmlns:p14="http://schemas.microsoft.com/office/powerpoint/2010/main" val="318340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2" cy="5141976"/>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a:solidFill>
                  <a:schemeClr val="tx1">
                    <a:lumMod val="85000"/>
                    <a:lumOff val="15000"/>
                  </a:schemeClr>
                </a:solidFill>
              </a:rPr>
              <a:t>PAGE </a:t>
            </a:r>
            <a:fld id="{45A89BE1-5792-4ACB-BF4C-7FAB88C6C5B7}" type="slidenum">
              <a:rPr lang="en-GB" smtClean="0">
                <a:solidFill>
                  <a:schemeClr val="tx1">
                    <a:lumMod val="85000"/>
                    <a:lumOff val="15000"/>
                  </a:schemeClr>
                </a:solidFill>
              </a:rPr>
              <a:pPr/>
              <a:t>‹#›</a:t>
            </a:fld>
            <a:endParaRPr lang="en-GB">
              <a:solidFill>
                <a:schemeClr val="tx1">
                  <a:lumMod val="85000"/>
                  <a:lumOff val="15000"/>
                </a:schemeClr>
              </a:solidFill>
            </a:endParaRPr>
          </a:p>
        </p:txBody>
      </p:sp>
    </p:spTree>
    <p:extLst>
      <p:ext uri="{BB962C8B-B14F-4D97-AF65-F5344CB8AC3E}">
        <p14:creationId xmlns:p14="http://schemas.microsoft.com/office/powerpoint/2010/main" val="350297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1"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2"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332487896"/>
      </p:ext>
    </p:extLst>
  </p:cSld>
  <p:clrMap bg1="lt1" tx1="dk1" bg2="lt2" tx2="dk2" accent1="accent1" accent2="accent2" accent3="accent3" accent4="accent4" accent5="accent5" accent6="accent6" hlink="hlink" folHlink="folHlink"/>
  <p:sldLayoutIdLst>
    <p:sldLayoutId id="2147483675" r:id="rId1"/>
    <p:sldLayoutId id="2147483695" r:id="rId2"/>
    <p:sldLayoutId id="2147483676" r:id="rId3"/>
    <p:sldLayoutId id="2147483677" r:id="rId4"/>
    <p:sldLayoutId id="2147483678" r:id="rId5"/>
    <p:sldLayoutId id="2147483679"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2"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039706251"/>
      </p:ext>
    </p:extLst>
  </p:cSld>
  <p:clrMap bg1="lt1" tx1="dk1" bg2="lt2" tx2="dk2" accent1="accent1" accent2="accent2" accent3="accent3" accent4="accent4" accent5="accent5" accent6="accent6" hlink="hlink" folHlink="folHlink"/>
  <p:sldLayoutIdLst>
    <p:sldLayoutId id="2147483682" r:id="rId1"/>
    <p:sldLayoutId id="2147483696" r:id="rId2"/>
    <p:sldLayoutId id="2147483683" r:id="rId3"/>
    <p:sldLayoutId id="2147483684" r:id="rId4"/>
    <p:sldLayoutId id="2147483685" r:id="rId5"/>
    <p:sldLayoutId id="2147483686"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2"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3595345115"/>
      </p:ext>
    </p:extLst>
  </p:cSld>
  <p:clrMap bg1="lt1" tx1="dk1" bg2="lt2" tx2="dk2" accent1="accent1" accent2="accent2" accent3="accent3" accent4="accent4" accent5="accent5" accent6="accent6" hlink="hlink" folHlink="folHlink"/>
  <p:sldLayoutIdLst>
    <p:sldLayoutId id="2147483689" r:id="rId1"/>
    <p:sldLayoutId id="2147483697" r:id="rId2"/>
    <p:sldLayoutId id="2147483690" r:id="rId3"/>
    <p:sldLayoutId id="2147483691" r:id="rId4"/>
    <p:sldLayoutId id="2147483692" r:id="rId5"/>
    <p:sldLayoutId id="2147483693"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9B61D-B5D8-9C8E-4516-E12141B4CEED}"/>
              </a:ext>
            </a:extLst>
          </p:cNvPr>
          <p:cNvSpPr>
            <a:spLocks noGrp="1"/>
          </p:cNvSpPr>
          <p:nvPr>
            <p:ph type="ctrTitle"/>
          </p:nvPr>
        </p:nvSpPr>
        <p:spPr/>
        <p:txBody>
          <a:bodyPr>
            <a:normAutofit fontScale="90000"/>
          </a:bodyPr>
          <a:lstStyle/>
          <a:p>
            <a:r>
              <a:rPr lang="en-GB" sz="2800" dirty="0"/>
              <a:t>SEND Sufficiency Strategy 2024 -2030 </a:t>
            </a:r>
            <a:br>
              <a:rPr lang="en-GB" sz="2800" dirty="0"/>
            </a:br>
            <a:r>
              <a:rPr lang="en-GB" sz="2800" dirty="0"/>
              <a:t> </a:t>
            </a:r>
          </a:p>
        </p:txBody>
      </p:sp>
      <p:sp>
        <p:nvSpPr>
          <p:cNvPr id="3" name="Subtitle 2">
            <a:extLst>
              <a:ext uri="{FF2B5EF4-FFF2-40B4-BE49-F238E27FC236}">
                <a16:creationId xmlns:a16="http://schemas.microsoft.com/office/drawing/2014/main" id="{AC279741-BDD0-5839-7442-2DC1588990D0}"/>
              </a:ext>
            </a:extLst>
          </p:cNvPr>
          <p:cNvSpPr>
            <a:spLocks noGrp="1"/>
          </p:cNvSpPr>
          <p:nvPr>
            <p:ph type="subTitle" idx="1"/>
          </p:nvPr>
        </p:nvSpPr>
        <p:spPr/>
        <p:txBody>
          <a:bodyPr>
            <a:normAutofit/>
          </a:bodyPr>
          <a:lstStyle/>
          <a:p>
            <a:r>
              <a:rPr lang="en-GB" sz="2000"/>
              <a:t>10</a:t>
            </a:r>
            <a:r>
              <a:rPr lang="en-GB" sz="2000" baseline="30000"/>
              <a:t>th</a:t>
            </a:r>
            <a:r>
              <a:rPr lang="en-GB" sz="2000"/>
              <a:t> May 2024 </a:t>
            </a:r>
          </a:p>
        </p:txBody>
      </p:sp>
    </p:spTree>
    <p:extLst>
      <p:ext uri="{BB962C8B-B14F-4D97-AF65-F5344CB8AC3E}">
        <p14:creationId xmlns:p14="http://schemas.microsoft.com/office/powerpoint/2010/main" val="148982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11511"/>
            <a:ext cx="7278786" cy="745592"/>
          </a:xfrm>
        </p:spPr>
        <p:txBody>
          <a:bodyPr>
            <a:normAutofit fontScale="90000"/>
          </a:bodyPr>
          <a:lstStyle/>
          <a:p>
            <a:r>
              <a:rPr lang="en-GB" sz="2700" dirty="0">
                <a:latin typeface="+mn-lt"/>
              </a:rPr>
              <a:t>SEND Sufficiency Strategy 2024 - 2030  </a:t>
            </a:r>
            <a:br>
              <a:rPr lang="en-GB" sz="2700" dirty="0">
                <a:latin typeface="+mn-lt"/>
              </a:rPr>
            </a:br>
            <a:r>
              <a:rPr lang="en-GB" sz="2700" dirty="0">
                <a:latin typeface="+mn-lt"/>
                <a:ea typeface="Times New Roman" panose="02020603050405020304" pitchFamily="18" charset="0"/>
                <a:cs typeface="Times New Roman" panose="02020603050405020304" pitchFamily="18" charset="0"/>
              </a:rPr>
              <a:t>Context</a:t>
            </a:r>
            <a:br>
              <a:rPr lang="en-GB" dirty="0">
                <a:latin typeface="+mj-lt"/>
                <a:ea typeface="Times New Roman" panose="02020603050405020304" pitchFamily="18" charset="0"/>
                <a:cs typeface="Times New Roman" panose="02020603050405020304" pitchFamily="18" charset="0"/>
              </a:rPr>
            </a:br>
            <a:endParaRPr lang="en-GB" dirty="0"/>
          </a:p>
        </p:txBody>
      </p:sp>
      <p:sp>
        <p:nvSpPr>
          <p:cNvPr id="9" name="Content Placeholder 8"/>
          <p:cNvSpPr>
            <a:spLocks noGrp="1"/>
          </p:cNvSpPr>
          <p:nvPr>
            <p:ph idx="1"/>
          </p:nvPr>
        </p:nvSpPr>
        <p:spPr>
          <a:xfrm>
            <a:off x="457200" y="1157103"/>
            <a:ext cx="8079897" cy="3394040"/>
          </a:xfrm>
        </p:spPr>
        <p:txBody>
          <a:bodyPr>
            <a:noAutofit/>
          </a:bodyPr>
          <a:lstStyle/>
          <a:p>
            <a:r>
              <a:rPr lang="en-GB" sz="1600" dirty="0">
                <a:ea typeface="Times New Roman" panose="02020603050405020304" pitchFamily="18" charset="0"/>
                <a:cs typeface="Times New Roman" panose="02020603050405020304" pitchFamily="18" charset="0"/>
              </a:rPr>
              <a:t>The demand for SEND places has grown significantly and we are forecasting this to continue in line with the national trend.  The number of CYP aged between 4 and 19 with an EHCP in Birmingham has increased by more than 13% over the last three years.  It is anticipated that, overall, there will be 2,100 more CYP with EHCPs by 2030.  There is a clear need to continue to expand our existing special schools and mainstream resource bases, and to develop new provision in both sectors to meet our ongoing sufficiency requirements. </a:t>
            </a:r>
          </a:p>
          <a:p>
            <a:r>
              <a:rPr lang="en-GB" sz="1600" dirty="0">
                <a:ea typeface="Times New Roman" panose="02020603050405020304" pitchFamily="18" charset="0"/>
                <a:cs typeface="Times New Roman" panose="02020603050405020304" pitchFamily="18" charset="0"/>
              </a:rPr>
              <a:t>In response, we have been developing our SEND Sufficiency Strategy to enable the Local Authority to meet its statutory duty to ensure there are sufficient school places available to meet the needs of all CYP with SEND.  A multi-disciplinary Task and Finish Group has been meeting regularly since late November 2022 to map our current provision and capacity, develop pupil forecasts, project future need, and identify our gaps in provision across the City</a:t>
            </a:r>
            <a:r>
              <a:rPr lang="en-GB" sz="1450" dirty="0">
                <a:ea typeface="Times New Roman" panose="02020603050405020304" pitchFamily="18" charset="0"/>
                <a:cs typeface="Times New Roman" panose="02020603050405020304" pitchFamily="18" charset="0"/>
              </a:rPr>
              <a:t>. </a:t>
            </a:r>
          </a:p>
        </p:txBody>
      </p:sp>
      <p:pic>
        <p:nvPicPr>
          <p:cNvPr id="4" name="Picture 3" descr="A white background with a building and buttons.">
            <a:extLst>
              <a:ext uri="{FF2B5EF4-FFF2-40B4-BE49-F238E27FC236}">
                <a16:creationId xmlns:a16="http://schemas.microsoft.com/office/drawing/2014/main" id="{83FCAC04-1E92-6DED-1195-1222DF04C6A0}"/>
              </a:ext>
              <a:ext uri="{C183D7F6-B498-43B3-948B-1728B52AA6E4}">
                <adec:decorative xmlns:adec="http://schemas.microsoft.com/office/drawing/2017/decorative" val="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453" t="87799"/>
          <a:stretch/>
        </p:blipFill>
        <p:spPr>
          <a:xfrm>
            <a:off x="5436097" y="4515966"/>
            <a:ext cx="3706549" cy="627534"/>
          </a:xfrm>
          <a:prstGeom prst="rect">
            <a:avLst/>
          </a:prstGeom>
        </p:spPr>
      </p:pic>
    </p:spTree>
    <p:extLst>
      <p:ext uri="{BB962C8B-B14F-4D97-AF65-F5344CB8AC3E}">
        <p14:creationId xmlns:p14="http://schemas.microsoft.com/office/powerpoint/2010/main" val="1439042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11511"/>
            <a:ext cx="7278786" cy="745592"/>
          </a:xfrm>
        </p:spPr>
        <p:txBody>
          <a:bodyPr>
            <a:normAutofit fontScale="90000"/>
          </a:bodyPr>
          <a:lstStyle/>
          <a:p>
            <a:r>
              <a:rPr lang="en-GB" dirty="0"/>
              <a:t>SEND Sufficiency Strategy 2024-2030  </a:t>
            </a:r>
            <a:br>
              <a:rPr lang="en-GB" dirty="0"/>
            </a:br>
            <a:r>
              <a:rPr lang="en-GB" dirty="0">
                <a:latin typeface="+mj-lt"/>
                <a:ea typeface="Times New Roman" panose="02020603050405020304" pitchFamily="18" charset="0"/>
                <a:cs typeface="Times New Roman" panose="02020603050405020304" pitchFamily="18" charset="0"/>
              </a:rPr>
              <a:t>Strategy Development</a:t>
            </a:r>
            <a:br>
              <a:rPr lang="en-GB" dirty="0">
                <a:latin typeface="+mj-lt"/>
                <a:ea typeface="Times New Roman" panose="02020603050405020304" pitchFamily="18" charset="0"/>
                <a:cs typeface="Times New Roman" panose="02020603050405020304" pitchFamily="18" charset="0"/>
              </a:rPr>
            </a:br>
            <a:endParaRPr lang="en-GB" dirty="0"/>
          </a:p>
        </p:txBody>
      </p:sp>
      <p:sp>
        <p:nvSpPr>
          <p:cNvPr id="9" name="Content Placeholder 8"/>
          <p:cNvSpPr>
            <a:spLocks noGrp="1"/>
          </p:cNvSpPr>
          <p:nvPr>
            <p:ph idx="1"/>
          </p:nvPr>
        </p:nvSpPr>
        <p:spPr>
          <a:xfrm>
            <a:off x="457200" y="1121926"/>
            <a:ext cx="8229600" cy="3394040"/>
          </a:xfrm>
        </p:spPr>
        <p:txBody>
          <a:bodyPr>
            <a:noAutofit/>
          </a:bodyPr>
          <a:lstStyle/>
          <a:p>
            <a:r>
              <a:rPr lang="en-GB" sz="1600" dirty="0">
                <a:ea typeface="Times New Roman" panose="02020603050405020304" pitchFamily="18" charset="0"/>
                <a:cs typeface="Times New Roman" panose="02020603050405020304" pitchFamily="18" charset="0"/>
              </a:rPr>
              <a:t>The resulting SEND Sufficiency Strategy for 2024-2030 summarises our existing provision for CYP with EHCPs, the current capacity issues, and the steps we have taken so far to address them.  It forecasts the need for future places and sets out plans for increasing provision to secure the additional places required.  It will inform strategic commissioning intentions and will be annually reviewed and updated, as necessary. </a:t>
            </a:r>
          </a:p>
          <a:p>
            <a:r>
              <a:rPr lang="en-GB" sz="1600" dirty="0">
                <a:ea typeface="Times New Roman" panose="02020603050405020304" pitchFamily="18" charset="0"/>
                <a:cs typeface="Times New Roman" panose="02020603050405020304" pitchFamily="18" charset="0"/>
              </a:rPr>
              <a:t>The Strategy received Cabinet approval on 23 April 2024 and is designed to complement the vision and priorities set out in both our SEND and Inclusion Strategies for 2023-2028 which were launched in July 2023.  These strategies were co-produced with, and informed by the contributions of, children, young people, young adults, families, and our partners.</a:t>
            </a:r>
          </a:p>
          <a:p>
            <a:r>
              <a:rPr lang="en-GB" sz="1600" dirty="0">
                <a:ea typeface="Times New Roman" panose="02020603050405020304" pitchFamily="18" charset="0"/>
                <a:cs typeface="Times New Roman" panose="02020603050405020304" pitchFamily="18" charset="0"/>
              </a:rPr>
              <a:t>A SEND Sufficiency Strategy that sets out our forecast needs over a six-year period and the provision required to meet those needs will provide a basis for the ongoing development of a detailed project implementation plan.  </a:t>
            </a:r>
          </a:p>
        </p:txBody>
      </p:sp>
      <p:pic>
        <p:nvPicPr>
          <p:cNvPr id="4" name="Picture 3" descr="A white background with a building and buttons.">
            <a:extLst>
              <a:ext uri="{FF2B5EF4-FFF2-40B4-BE49-F238E27FC236}">
                <a16:creationId xmlns:a16="http://schemas.microsoft.com/office/drawing/2014/main" id="{83FCAC04-1E92-6DED-1195-1222DF04C6A0}"/>
              </a:ext>
              <a:ext uri="{C183D7F6-B498-43B3-948B-1728B52AA6E4}">
                <adec:decorative xmlns:adec="http://schemas.microsoft.com/office/drawing/2017/decorative" val="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453" t="87799"/>
          <a:stretch/>
        </p:blipFill>
        <p:spPr>
          <a:xfrm>
            <a:off x="5437451" y="4515966"/>
            <a:ext cx="3706549" cy="627534"/>
          </a:xfrm>
          <a:prstGeom prst="rect">
            <a:avLst/>
          </a:prstGeom>
        </p:spPr>
      </p:pic>
    </p:spTree>
    <p:extLst>
      <p:ext uri="{BB962C8B-B14F-4D97-AF65-F5344CB8AC3E}">
        <p14:creationId xmlns:p14="http://schemas.microsoft.com/office/powerpoint/2010/main" val="2907263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970A-5AF1-EE81-8596-738BC63465F1}"/>
              </a:ext>
            </a:extLst>
          </p:cNvPr>
          <p:cNvSpPr>
            <a:spLocks noGrp="1"/>
          </p:cNvSpPr>
          <p:nvPr>
            <p:ph type="title"/>
          </p:nvPr>
        </p:nvSpPr>
        <p:spPr>
          <a:xfrm>
            <a:off x="457200" y="205978"/>
            <a:ext cx="7230234" cy="745592"/>
          </a:xfrm>
        </p:spPr>
        <p:txBody>
          <a:bodyPr>
            <a:normAutofit fontScale="90000"/>
          </a:bodyPr>
          <a:lstStyle/>
          <a:p>
            <a:r>
              <a:rPr lang="en-GB"/>
              <a:t>SEND Sufficiency Strategy 2024 - 2030 </a:t>
            </a:r>
            <a:br>
              <a:rPr lang="en-GB"/>
            </a:br>
            <a:r>
              <a:rPr lang="en-GB"/>
              <a:t>The Strategy </a:t>
            </a:r>
          </a:p>
        </p:txBody>
      </p:sp>
      <p:sp>
        <p:nvSpPr>
          <p:cNvPr id="3" name="Content Placeholder 2">
            <a:extLst>
              <a:ext uri="{FF2B5EF4-FFF2-40B4-BE49-F238E27FC236}">
                <a16:creationId xmlns:a16="http://schemas.microsoft.com/office/drawing/2014/main" id="{5C7C0BE6-5A86-7D5A-D620-17C8938AED12}"/>
              </a:ext>
            </a:extLst>
          </p:cNvPr>
          <p:cNvSpPr>
            <a:spLocks noGrp="1"/>
          </p:cNvSpPr>
          <p:nvPr>
            <p:ph idx="1"/>
          </p:nvPr>
        </p:nvSpPr>
        <p:spPr>
          <a:xfrm>
            <a:off x="457200" y="1124318"/>
            <a:ext cx="8229600" cy="3394040"/>
          </a:xfrm>
        </p:spPr>
        <p:txBody>
          <a:bodyPr>
            <a:noAutofit/>
          </a:bodyPr>
          <a:lstStyle/>
          <a:p>
            <a:r>
              <a:rPr lang="en-GB" sz="1600"/>
              <a:t>Current forecasts show a potential shortfall of 1,133 special school places and 456 mainstream resource-based places between now and the end of the academic year 2029/30.  Most of these places are required for CYP with Autistic Spectrum Conditions (ASC) and Speech, Language, and Communication Needs (SLCN).</a:t>
            </a:r>
          </a:p>
          <a:p>
            <a:r>
              <a:rPr lang="en-GB" sz="1600"/>
              <a:t>Special School expansion schemes have already delivered 232 additional places since September 2022.  Capital projects have included remodelling of existing buildings, extensions, and provision of new modular buildings.</a:t>
            </a:r>
          </a:p>
          <a:p>
            <a:r>
              <a:rPr lang="en-GB" sz="1600"/>
              <a:t>Current schemes involve 13 special schools and will potentially provide 523 new places in our priority areas of need phased over the next six years.  Successful Free School bids for two new special schools could provide a combined 520 additional places.  Overall, our current confirmed number of planned special school places total 1,043 against a projected shortfall of 1,133. </a:t>
            </a:r>
          </a:p>
        </p:txBody>
      </p:sp>
    </p:spTree>
    <p:extLst>
      <p:ext uri="{BB962C8B-B14F-4D97-AF65-F5344CB8AC3E}">
        <p14:creationId xmlns:p14="http://schemas.microsoft.com/office/powerpoint/2010/main" val="12540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970A-5AF1-EE81-8596-738BC63465F1}"/>
              </a:ext>
            </a:extLst>
          </p:cNvPr>
          <p:cNvSpPr>
            <a:spLocks noGrp="1"/>
          </p:cNvSpPr>
          <p:nvPr>
            <p:ph type="title"/>
          </p:nvPr>
        </p:nvSpPr>
        <p:spPr>
          <a:xfrm>
            <a:off x="457200" y="205978"/>
            <a:ext cx="7230234" cy="745592"/>
          </a:xfrm>
        </p:spPr>
        <p:txBody>
          <a:bodyPr>
            <a:normAutofit fontScale="90000"/>
          </a:bodyPr>
          <a:lstStyle/>
          <a:p>
            <a:r>
              <a:rPr lang="en-GB"/>
              <a:t>SEND Sufficiency Strategy 2024 - 2030 </a:t>
            </a:r>
            <a:br>
              <a:rPr lang="en-GB"/>
            </a:br>
            <a:r>
              <a:rPr lang="en-GB"/>
              <a:t>The Strategy </a:t>
            </a:r>
          </a:p>
        </p:txBody>
      </p:sp>
      <p:sp>
        <p:nvSpPr>
          <p:cNvPr id="3" name="Content Placeholder 2">
            <a:extLst>
              <a:ext uri="{FF2B5EF4-FFF2-40B4-BE49-F238E27FC236}">
                <a16:creationId xmlns:a16="http://schemas.microsoft.com/office/drawing/2014/main" id="{5C7C0BE6-5A86-7D5A-D620-17C8938AED12}"/>
              </a:ext>
            </a:extLst>
          </p:cNvPr>
          <p:cNvSpPr>
            <a:spLocks noGrp="1"/>
          </p:cNvSpPr>
          <p:nvPr>
            <p:ph idx="1"/>
          </p:nvPr>
        </p:nvSpPr>
        <p:spPr>
          <a:xfrm>
            <a:off x="521936" y="1180962"/>
            <a:ext cx="7972840" cy="3394040"/>
          </a:xfrm>
        </p:spPr>
        <p:txBody>
          <a:bodyPr>
            <a:noAutofit/>
          </a:bodyPr>
          <a:lstStyle/>
          <a:p>
            <a:r>
              <a:rPr lang="en-GB" sz="1600"/>
              <a:t>Expansion schemes for our existing mainstream resource bases have also been delivered, resulting in an increase of 68 places from September 2023.  DfE approval has been received in respect of seven new resource bases and business cases are being urgently prioritised in respect of additional schools.</a:t>
            </a:r>
          </a:p>
          <a:p>
            <a:r>
              <a:rPr lang="en-GB" sz="1600"/>
              <a:t>Additional schemes for resource bases currently planned are projected in total to deliver 318 places against the projected shortfall of 456 places.  Early delivery for 2024 has been prioritised to respond to immediate needs. </a:t>
            </a:r>
          </a:p>
          <a:p>
            <a:r>
              <a:rPr lang="en-GB" sz="1600"/>
              <a:t>Overall, we are working with a total of 54 special schools, mainstream schools, and resource bases, who have indicated a willingness to develop provision. </a:t>
            </a:r>
          </a:p>
        </p:txBody>
      </p:sp>
    </p:spTree>
    <p:extLst>
      <p:ext uri="{BB962C8B-B14F-4D97-AF65-F5344CB8AC3E}">
        <p14:creationId xmlns:p14="http://schemas.microsoft.com/office/powerpoint/2010/main" val="330800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FB76E-9923-60C8-F32B-CC13EBAA8F44}"/>
              </a:ext>
            </a:extLst>
          </p:cNvPr>
          <p:cNvSpPr>
            <a:spLocks noGrp="1"/>
          </p:cNvSpPr>
          <p:nvPr>
            <p:ph type="title"/>
          </p:nvPr>
        </p:nvSpPr>
        <p:spPr/>
        <p:txBody>
          <a:bodyPr>
            <a:normAutofit fontScale="90000"/>
          </a:bodyPr>
          <a:lstStyle/>
          <a:p>
            <a:r>
              <a:rPr lang="en-GB" dirty="0"/>
              <a:t>SEND Sufficiency Strategy 2024-2030 </a:t>
            </a:r>
            <a:br>
              <a:rPr lang="en-GB" dirty="0"/>
            </a:br>
            <a:r>
              <a:rPr lang="en-GB" b="1" dirty="0"/>
              <a:t>Next Steps</a:t>
            </a:r>
            <a:r>
              <a:rPr lang="en-GB" dirty="0"/>
              <a:t>	</a:t>
            </a:r>
          </a:p>
        </p:txBody>
      </p:sp>
      <p:sp>
        <p:nvSpPr>
          <p:cNvPr id="3" name="Content Placeholder 2">
            <a:extLst>
              <a:ext uri="{FF2B5EF4-FFF2-40B4-BE49-F238E27FC236}">
                <a16:creationId xmlns:a16="http://schemas.microsoft.com/office/drawing/2014/main" id="{B87759A0-931C-C539-28ED-A822047B25C0}"/>
              </a:ext>
            </a:extLst>
          </p:cNvPr>
          <p:cNvSpPr>
            <a:spLocks noGrp="1"/>
          </p:cNvSpPr>
          <p:nvPr>
            <p:ph idx="1"/>
          </p:nvPr>
        </p:nvSpPr>
        <p:spPr>
          <a:xfrm>
            <a:off x="457199" y="1059582"/>
            <a:ext cx="8355027" cy="3394040"/>
          </a:xfrm>
        </p:spPr>
        <p:txBody>
          <a:bodyPr>
            <a:normAutofit/>
          </a:bodyPr>
          <a:lstStyle/>
          <a:p>
            <a:r>
              <a:rPr lang="en-GB" sz="1600"/>
              <a:t>Data and forecasts will be refined, and additional options for phased expansion will be identified, to ensure that we provide sufficient contingency to react to any changes over time in the numbers of places required.</a:t>
            </a:r>
          </a:p>
          <a:p>
            <a:r>
              <a:rPr lang="en-GB" sz="1600"/>
              <a:t>Further detailed work will be completed around the Early Years, Post 16, and Alternative Provision sectors, in addition to the development of a dedicated strategy for the SEMH sector in collaboration with schools and wider stakeholders.</a:t>
            </a:r>
          </a:p>
          <a:p>
            <a:r>
              <a:rPr lang="en-GB" sz="1600"/>
              <a:t>The current finalised Strategy will be publicised via appropriate parent/carer and school fora, as well as being included in our Local Offer.</a:t>
            </a:r>
          </a:p>
          <a:p>
            <a:r>
              <a:rPr lang="en-GB" sz="1600"/>
              <a:t>We are keen to ensure that we meet our statutory requirements and respond to the capacity pressures we face.  We aim to continue our ongoing expansion programme to commission a range of value for money provision that is robust, good quality, and flexible, to match the current and future needs of our SEND pupils.</a:t>
            </a:r>
          </a:p>
          <a:p>
            <a:endParaRPr lang="en-GB" sz="1700"/>
          </a:p>
          <a:p>
            <a:endParaRPr lang="en-GB" sz="1700"/>
          </a:p>
        </p:txBody>
      </p:sp>
    </p:spTree>
    <p:extLst>
      <p:ext uri="{BB962C8B-B14F-4D97-AF65-F5344CB8AC3E}">
        <p14:creationId xmlns:p14="http://schemas.microsoft.com/office/powerpoint/2010/main" val="127935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a building and buttons.">
            <a:extLst>
              <a:ext uri="{FF2B5EF4-FFF2-40B4-BE49-F238E27FC236}">
                <a16:creationId xmlns:a16="http://schemas.microsoft.com/office/drawing/2014/main" id="{981DEED9-49ED-988A-A7E1-A0D6CFC35B15}"/>
              </a:ext>
              <a:ext uri="{C183D7F6-B498-43B3-948B-1728B52AA6E4}">
                <adec:decorative xmlns:adec="http://schemas.microsoft.com/office/drawing/2017/decorative" val="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453" t="87799"/>
          <a:stretch/>
        </p:blipFill>
        <p:spPr>
          <a:xfrm>
            <a:off x="5436096" y="4515966"/>
            <a:ext cx="3706549" cy="627534"/>
          </a:xfrm>
          <a:prstGeom prst="rect">
            <a:avLst/>
          </a:prstGeom>
        </p:spPr>
      </p:pic>
    </p:spTree>
    <p:extLst>
      <p:ext uri="{BB962C8B-B14F-4D97-AF65-F5344CB8AC3E}">
        <p14:creationId xmlns:p14="http://schemas.microsoft.com/office/powerpoint/2010/main" val="81106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31aceab7-6df5-4e67-8eb2-a4fa0b7f15f6"/>
  <p:tag name="ASSISTID" val="55812082-ef76-4618-9827-8bf60d9e9dc0"/>
</p:tagLst>
</file>

<file path=ppt/theme/theme1.xml><?xml version="1.0" encoding="utf-8"?>
<a:theme xmlns:a="http://schemas.openxmlformats.org/drawingml/2006/main" name="RRR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2.xml><?xml version="1.0" encoding="utf-8"?>
<a:theme xmlns:a="http://schemas.openxmlformats.org/drawingml/2006/main" name="RESE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3.xml><?xml version="1.0" encoding="utf-8"?>
<a:theme xmlns:a="http://schemas.openxmlformats.org/drawingml/2006/main" name="RESHAPE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4.xml><?xml version="1.0" encoding="utf-8"?>
<a:theme xmlns:a="http://schemas.openxmlformats.org/drawingml/2006/main" name="RESTAR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3DAFEC90788A47A3F1964604A77DCB" ma:contentTypeVersion="11" ma:contentTypeDescription="Create a new document." ma:contentTypeScope="" ma:versionID="a76a22b9fe13099e67d9de44f3730ab7">
  <xsd:schema xmlns:xsd="http://www.w3.org/2001/XMLSchema" xmlns:xs="http://www.w3.org/2001/XMLSchema" xmlns:p="http://schemas.microsoft.com/office/2006/metadata/properties" xmlns:ns2="bbfb9cd0-9a67-466a-80b4-0a02ac1b736a" xmlns:ns3="b5310ec2-39a6-43f7-aa10-6e67189019ef" targetNamespace="http://schemas.microsoft.com/office/2006/metadata/properties" ma:root="true" ma:fieldsID="4dee7e04a54811e603fe9014dba51834" ns2:_="" ns3:_="">
    <xsd:import namespace="bbfb9cd0-9a67-466a-80b4-0a02ac1b736a"/>
    <xsd:import namespace="b5310ec2-39a6-43f7-aa10-6e67189019e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fb9cd0-9a67-466a-80b4-0a02ac1b73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7eb6393-bae5-439c-9df7-ed1047f9224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310ec2-39a6-43f7-aa10-6e67189019e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95e8649-f115-42fd-bc0b-f30bac37ddf9}" ma:internalName="TaxCatchAll" ma:showField="CatchAllData" ma:web="b5310ec2-39a6-43f7-aa10-6e67189019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fb9cd0-9a67-466a-80b4-0a02ac1b736a">
      <Terms xmlns="http://schemas.microsoft.com/office/infopath/2007/PartnerControls"/>
    </lcf76f155ced4ddcb4097134ff3c332f>
    <TaxCatchAll xmlns="b5310ec2-39a6-43f7-aa10-6e67189019ef" xsi:nil="true"/>
  </documentManagement>
</p:properties>
</file>

<file path=customXml/itemProps1.xml><?xml version="1.0" encoding="utf-8"?>
<ds:datastoreItem xmlns:ds="http://schemas.openxmlformats.org/officeDocument/2006/customXml" ds:itemID="{91A7EB97-2F84-462A-8A07-447A5D2AFC0B}"/>
</file>

<file path=customXml/itemProps2.xml><?xml version="1.0" encoding="utf-8"?>
<ds:datastoreItem xmlns:ds="http://schemas.openxmlformats.org/officeDocument/2006/customXml" ds:itemID="{58E0DDEC-E693-42A7-AD51-19810DA018F4}">
  <ds:schemaRefs>
    <ds:schemaRef ds:uri="http://schemas.microsoft.com/sharepoint/v3/contenttype/forms"/>
  </ds:schemaRefs>
</ds:datastoreItem>
</file>

<file path=customXml/itemProps3.xml><?xml version="1.0" encoding="utf-8"?>
<ds:datastoreItem xmlns:ds="http://schemas.openxmlformats.org/officeDocument/2006/customXml" ds:itemID="{6A6E03D2-F375-46B2-A89A-B3E83DF0526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325dcad-90d2-4ff9-8c4e-580b8178ed1d"/>
    <ds:schemaRef ds:uri="http://purl.org/dc/terms/"/>
    <ds:schemaRef ds:uri="http://schemas.openxmlformats.org/package/2006/metadata/core-properties"/>
    <ds:schemaRef ds:uri="ead8c808-5fd8-4d34-95e7-2f29a85a33c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Birmingham_City_Council___corp_template_updated_Mar_2021</Template>
  <TotalTime>21</TotalTime>
  <Words>829</Words>
  <Application>Microsoft Office PowerPoint</Application>
  <PresentationFormat>On-screen Show (16:9)</PresentationFormat>
  <Paragraphs>22</Paragraphs>
  <Slides>7</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7</vt:i4>
      </vt:variant>
    </vt:vector>
  </HeadingPairs>
  <TitlesOfParts>
    <vt:vector size="17" baseType="lpstr">
      <vt:lpstr>Arial</vt:lpstr>
      <vt:lpstr>Arial Nova</vt:lpstr>
      <vt:lpstr>Arial Nova Light</vt:lpstr>
      <vt:lpstr>Calibri</vt:lpstr>
      <vt:lpstr>Times New Roman</vt:lpstr>
      <vt:lpstr>Wingdings</vt:lpstr>
      <vt:lpstr>RRR 16:9 Master </vt:lpstr>
      <vt:lpstr>RESET 16:9 Master </vt:lpstr>
      <vt:lpstr>RESHAPE 16:9 Master </vt:lpstr>
      <vt:lpstr>RESTART 16:9 Master </vt:lpstr>
      <vt:lpstr>SEND Sufficiency Strategy 2024 -2030   </vt:lpstr>
      <vt:lpstr>SEND Sufficiency Strategy 2024 - 2030   Context </vt:lpstr>
      <vt:lpstr>SEND Sufficiency Strategy 2024-2030   Strategy Development </vt:lpstr>
      <vt:lpstr>SEND Sufficiency Strategy 2024 - 2030  The Strategy </vt:lpstr>
      <vt:lpstr>SEND Sufficiency Strategy 2024 - 2030  The Strategy </vt:lpstr>
      <vt:lpstr>SEND Sufficiency Strategy 2024-2030  Next Steps </vt:lpstr>
      <vt:lpstr>PowerPoint Presentation</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Dalbir Kaur</dc:creator>
  <cp:keywords>Birmingham City Council</cp:keywords>
  <cp:lastModifiedBy>David Bridgman</cp:lastModifiedBy>
  <cp:revision>3</cp:revision>
  <dcterms:created xsi:type="dcterms:W3CDTF">2021-03-24T14:08:26Z</dcterms:created>
  <dcterms:modified xsi:type="dcterms:W3CDTF">2024-05-10T14:59:28Z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704061a4-4bce-4e4e-b312-2fd27e5ffc60</vt:lpwstr>
  </property>
  <property fmtid="{D5CDD505-2E9C-101B-9397-08002B2CF9AE}" pid="3" name="MediaServiceImageTags">
    <vt:lpwstr/>
  </property>
  <property fmtid="{D5CDD505-2E9C-101B-9397-08002B2CF9AE}" pid="4" name="MSIP_Label_a17471b1-27ab-4640-9264-e69a67407ca3_Enabled">
    <vt:lpwstr>true</vt:lpwstr>
  </property>
  <property fmtid="{D5CDD505-2E9C-101B-9397-08002B2CF9AE}" pid="5" name="MSIP_Label_a17471b1-27ab-4640-9264-e69a67407ca3_SetDate">
    <vt:lpwstr>2023-08-14T12:07:23Z</vt:lpwstr>
  </property>
  <property fmtid="{D5CDD505-2E9C-101B-9397-08002B2CF9AE}" pid="6" name="MSIP_Label_a17471b1-27ab-4640-9264-e69a67407ca3_Method">
    <vt:lpwstr>Standard</vt:lpwstr>
  </property>
  <property fmtid="{D5CDD505-2E9C-101B-9397-08002B2CF9AE}" pid="7" name="MSIP_Label_a17471b1-27ab-4640-9264-e69a67407ca3_Name">
    <vt:lpwstr>BCC - OFFICIAL</vt:lpwstr>
  </property>
  <property fmtid="{D5CDD505-2E9C-101B-9397-08002B2CF9AE}" pid="8" name="MSIP_Label_a17471b1-27ab-4640-9264-e69a67407ca3_SiteId">
    <vt:lpwstr>699ace67-d2e4-4bcd-b303-d2bbe2b9bbf1</vt:lpwstr>
  </property>
  <property fmtid="{D5CDD505-2E9C-101B-9397-08002B2CF9AE}" pid="9" name="MSIP_Label_a17471b1-27ab-4640-9264-e69a67407ca3_ActionId">
    <vt:lpwstr>f7027033-fd5f-435e-b699-d9fe7cf21ff4</vt:lpwstr>
  </property>
  <property fmtid="{D5CDD505-2E9C-101B-9397-08002B2CF9AE}" pid="10" name="MSIP_Label_a17471b1-27ab-4640-9264-e69a67407ca3_ContentBits">
    <vt:lpwstr>2</vt:lpwstr>
  </property>
  <property fmtid="{D5CDD505-2E9C-101B-9397-08002B2CF9AE}" pid="11" name="ClassificationContentMarkingFooterLocations">
    <vt:lpwstr>BCC PPT 16\:9 Master :6\1_BCC PPT 16\:9 Healthier:6</vt:lpwstr>
  </property>
  <property fmtid="{D5CDD505-2E9C-101B-9397-08002B2CF9AE}" pid="12" name="ClassificationContentMarkingFooterText">
    <vt:lpwstr>OFFICIAL</vt:lpwstr>
  </property>
  <property fmtid="{D5CDD505-2E9C-101B-9397-08002B2CF9AE}" pid="13" name="ContentTypeId">
    <vt:lpwstr>0x010100F73DAFEC90788A47A3F1964604A77DCB</vt:lpwstr>
  </property>
</Properties>
</file>